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handoutMasterIdLst>
    <p:handoutMasterId r:id="rId28"/>
  </p:handoutMasterIdLst>
  <p:sldIdLst>
    <p:sldId id="320" r:id="rId2"/>
    <p:sldId id="422" r:id="rId3"/>
    <p:sldId id="424" r:id="rId4"/>
    <p:sldId id="413" r:id="rId5"/>
    <p:sldId id="425" r:id="rId6"/>
    <p:sldId id="426" r:id="rId7"/>
    <p:sldId id="427" r:id="rId8"/>
    <p:sldId id="433" r:id="rId9"/>
    <p:sldId id="434" r:id="rId10"/>
    <p:sldId id="435" r:id="rId11"/>
    <p:sldId id="436" r:id="rId12"/>
    <p:sldId id="438" r:id="rId13"/>
    <p:sldId id="439" r:id="rId14"/>
    <p:sldId id="428" r:id="rId15"/>
    <p:sldId id="331" r:id="rId16"/>
    <p:sldId id="420" r:id="rId17"/>
    <p:sldId id="417" r:id="rId18"/>
    <p:sldId id="429" r:id="rId19"/>
    <p:sldId id="431" r:id="rId20"/>
    <p:sldId id="430" r:id="rId21"/>
    <p:sldId id="432" r:id="rId22"/>
    <p:sldId id="333" r:id="rId23"/>
    <p:sldId id="418" r:id="rId24"/>
    <p:sldId id="423" r:id="rId25"/>
    <p:sldId id="437"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80" autoAdjust="0"/>
  </p:normalViewPr>
  <p:slideViewPr>
    <p:cSldViewPr snapToObjects="1">
      <p:cViewPr varScale="1">
        <p:scale>
          <a:sx n="88" d="100"/>
          <a:sy n="88" d="100"/>
        </p:scale>
        <p:origin x="130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977D304-E41F-4075-A6F2-EFF871C94BCC}" type="datetimeFigureOut">
              <a:rPr lang="nl-NL" smtClean="0"/>
              <a:t>20-2-2020</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64A7A63-FE2F-4355-ABE8-868DED8C86EF}" type="slidenum">
              <a:rPr lang="nl-NL" smtClean="0"/>
              <a:t>‹nr.›</a:t>
            </a:fld>
            <a:endParaRPr lang="nl-NL"/>
          </a:p>
        </p:txBody>
      </p:sp>
    </p:spTree>
    <p:extLst>
      <p:ext uri="{BB962C8B-B14F-4D97-AF65-F5344CB8AC3E}">
        <p14:creationId xmlns:p14="http://schemas.microsoft.com/office/powerpoint/2010/main" val="3619346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C05D71-07FD-4EE8-8DB0-DFEA6751DB4A}" type="datetimeFigureOut">
              <a:rPr lang="nl-NL" smtClean="0"/>
              <a:t>20-2-2020</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C04476-9722-4EC1-B894-448FFFBCC36B}" type="slidenum">
              <a:rPr lang="nl-NL" smtClean="0"/>
              <a:t>‹nr.›</a:t>
            </a:fld>
            <a:endParaRPr lang="nl-NL"/>
          </a:p>
        </p:txBody>
      </p:sp>
    </p:spTree>
    <p:extLst>
      <p:ext uri="{BB962C8B-B14F-4D97-AF65-F5344CB8AC3E}">
        <p14:creationId xmlns:p14="http://schemas.microsoft.com/office/powerpoint/2010/main" val="107385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schors van de grote hersenen zijn aparte gebieden aan te wijzen met zenuwcellen voor onder andere</a:t>
            </a:r>
          </a:p>
          <a:p>
            <a:pPr>
              <a:buFont typeface="Arial"/>
              <a:buChar char="•"/>
            </a:pPr>
            <a:r>
              <a:rPr lang="nl-NL" dirty="0"/>
              <a:t> het bewegen, die zitten meer aan de voorkant, in de voorhoofdskwab</a:t>
            </a:r>
          </a:p>
          <a:p>
            <a:pPr>
              <a:buFont typeface="Arial"/>
              <a:buChar char="•"/>
            </a:pPr>
            <a:r>
              <a:rPr lang="nl-NL" dirty="0"/>
              <a:t> het tasten, die zitten in de wandbeenkwab</a:t>
            </a:r>
          </a:p>
          <a:p>
            <a:pPr>
              <a:buFont typeface="Arial"/>
              <a:buChar char="•"/>
            </a:pPr>
            <a:r>
              <a:rPr lang="nl-NL" dirty="0"/>
              <a:t> het zien, die zitten in de achterhoofd kwab</a:t>
            </a:r>
          </a:p>
          <a:p>
            <a:pPr>
              <a:buFont typeface="Arial"/>
              <a:buChar char="•"/>
            </a:pPr>
            <a:r>
              <a:rPr lang="nl-NL" dirty="0"/>
              <a:t> het horen, die zitten in de slaapkwab</a:t>
            </a:r>
          </a:p>
          <a:p>
            <a:pPr>
              <a:buFont typeface="Arial"/>
              <a:buChar char="•"/>
            </a:pPr>
            <a:r>
              <a:rPr lang="nl-NL" dirty="0"/>
              <a:t> de taal: het lezen, schrijven en spreken, het begrijpen van dingen die gezegd zijn: die zitten in de voorhoofdskwab en op de overgang van de slaapkwab naar de wandbeenkwab, bij bijna iedereen in de linker hersenhelft</a:t>
            </a:r>
          </a:p>
          <a:p>
            <a:pPr>
              <a:buFont typeface="Arial"/>
              <a:buChar char="•"/>
            </a:pPr>
            <a:r>
              <a:rPr lang="nl-NL" dirty="0"/>
              <a:t> het begrijpen van wat men ziet, in de slaapkwab</a:t>
            </a:r>
          </a:p>
          <a:p>
            <a:pPr>
              <a:buFont typeface="Arial"/>
              <a:buChar char="•"/>
            </a:pPr>
            <a:r>
              <a:rPr lang="nl-NL" dirty="0"/>
              <a:t> voor aangeleerde handelingen, in de voorhoofdskwab</a:t>
            </a:r>
          </a:p>
          <a:p>
            <a:pPr>
              <a:buFont typeface="Arial"/>
              <a:buChar char="•"/>
            </a:pPr>
            <a:r>
              <a:rPr lang="nl-NL" dirty="0"/>
              <a:t> het geheugen: behalve in de slaapkwab ook op andere plekken</a:t>
            </a:r>
          </a:p>
          <a:p>
            <a:endParaRPr lang="nl-NL" dirty="0"/>
          </a:p>
        </p:txBody>
      </p:sp>
      <p:sp>
        <p:nvSpPr>
          <p:cNvPr id="4" name="Tijdelijke aanduiding voor dianummer 3"/>
          <p:cNvSpPr>
            <a:spLocks noGrp="1"/>
          </p:cNvSpPr>
          <p:nvPr>
            <p:ph type="sldNum" sz="quarter" idx="10"/>
          </p:nvPr>
        </p:nvSpPr>
        <p:spPr/>
        <p:txBody>
          <a:bodyPr/>
          <a:lstStyle/>
          <a:p>
            <a:fld id="{11C04476-9722-4EC1-B894-448FFFBCC36B}" type="slidenum">
              <a:rPr lang="nl-NL" smtClean="0"/>
              <a:t>15</a:t>
            </a:fld>
            <a:endParaRPr lang="nl-NL"/>
          </a:p>
        </p:txBody>
      </p:sp>
    </p:spTree>
    <p:extLst>
      <p:ext uri="{BB962C8B-B14F-4D97-AF65-F5344CB8AC3E}">
        <p14:creationId xmlns:p14="http://schemas.microsoft.com/office/powerpoint/2010/main" val="247892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0628F0AB-0B5D-8B46-A2C2-A9D79C697293}" type="datetimeFigureOut">
              <a:rPr lang="nl-NL" smtClean="0"/>
              <a:pPr/>
              <a:t>20-2-2020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64138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628F0AB-0B5D-8B46-A2C2-A9D79C697293}" type="datetimeFigureOut">
              <a:rPr lang="nl-NL" smtClean="0"/>
              <a:pPr/>
              <a:t>20-2-2020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51055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628F0AB-0B5D-8B46-A2C2-A9D79C697293}" type="datetimeFigureOut">
              <a:rPr lang="nl-NL" smtClean="0"/>
              <a:pPr/>
              <a:t>20-2-2020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69523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628F0AB-0B5D-8B46-A2C2-A9D79C697293}" type="datetimeFigureOut">
              <a:rPr lang="nl-NL" smtClean="0"/>
              <a:pPr/>
              <a:t>20-2-2020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109958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628F0AB-0B5D-8B46-A2C2-A9D79C697293}" type="datetimeFigureOut">
              <a:rPr lang="nl-NL" smtClean="0"/>
              <a:pPr/>
              <a:t>20-2-2020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329770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628F0AB-0B5D-8B46-A2C2-A9D79C697293}" type="datetimeFigureOut">
              <a:rPr lang="nl-NL" smtClean="0"/>
              <a:pPr/>
              <a:t>20-2-2020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293059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628F0AB-0B5D-8B46-A2C2-A9D79C697293}" type="datetimeFigureOut">
              <a:rPr lang="nl-NL" smtClean="0"/>
              <a:pPr/>
              <a:t>20-2-2020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116594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0628F0AB-0B5D-8B46-A2C2-A9D79C697293}" type="datetimeFigureOut">
              <a:rPr lang="nl-NL" smtClean="0"/>
              <a:pPr/>
              <a:t>20-2-2020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108767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8F0AB-0B5D-8B46-A2C2-A9D79C697293}" type="datetimeFigureOut">
              <a:rPr lang="nl-NL" smtClean="0"/>
              <a:pPr/>
              <a:t>20-2-2020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265949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28F0AB-0B5D-8B46-A2C2-A9D79C697293}" type="datetimeFigureOut">
              <a:rPr lang="nl-NL" smtClean="0"/>
              <a:pPr/>
              <a:t>20-2-2020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386063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28F0AB-0B5D-8B46-A2C2-A9D79C697293}" type="datetimeFigureOut">
              <a:rPr lang="nl-NL" smtClean="0"/>
              <a:pPr/>
              <a:t>20-2-2020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641039-1E0A-D14B-97DA-5F371FCBB1D2}" type="slidenum">
              <a:rPr lang="nl-NL" smtClean="0"/>
              <a:pPr/>
              <a:t>‹nr.›</a:t>
            </a:fld>
            <a:endParaRPr lang="nl-NL"/>
          </a:p>
        </p:txBody>
      </p:sp>
    </p:spTree>
    <p:extLst>
      <p:ext uri="{BB962C8B-B14F-4D97-AF65-F5344CB8AC3E}">
        <p14:creationId xmlns:p14="http://schemas.microsoft.com/office/powerpoint/2010/main" val="20538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8F0AB-0B5D-8B46-A2C2-A9D79C697293}" type="datetimeFigureOut">
              <a:rPr lang="nl-NL" smtClean="0"/>
              <a:pPr/>
              <a:t>20-2-2020</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41039-1E0A-D14B-97DA-5F371FCBB1D2}" type="slidenum">
              <a:rPr lang="nl-NL" smtClean="0"/>
              <a:pPr/>
              <a:t>‹nr.›</a:t>
            </a:fld>
            <a:endParaRPr lang="nl-NL"/>
          </a:p>
        </p:txBody>
      </p:sp>
    </p:spTree>
    <p:extLst>
      <p:ext uri="{BB962C8B-B14F-4D97-AF65-F5344CB8AC3E}">
        <p14:creationId xmlns:p14="http://schemas.microsoft.com/office/powerpoint/2010/main" val="792232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helderziende-paragnosten.nl/welke_hersenhelft_gebruik_jij_het_meest.php"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ctiveerjehersenen.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kstvak 4"/>
          <p:cNvSpPr txBox="1">
            <a:spLocks noChangeArrowheads="1"/>
          </p:cNvSpPr>
          <p:nvPr/>
        </p:nvSpPr>
        <p:spPr bwMode="auto">
          <a:xfrm>
            <a:off x="1524000" y="990600"/>
            <a:ext cx="6206571" cy="2585323"/>
          </a:xfrm>
          <a:prstGeom prst="rect">
            <a:avLst/>
          </a:prstGeom>
          <a:noFill/>
          <a:ln w="9525">
            <a:noFill/>
            <a:miter lim="800000"/>
            <a:headEnd/>
            <a:tailEnd/>
          </a:ln>
        </p:spPr>
        <p:txBody>
          <a:bodyPr wrap="none">
            <a:spAutoFit/>
          </a:bodyPr>
          <a:lstStyle/>
          <a:p>
            <a:pPr algn="ctr"/>
            <a:r>
              <a:rPr lang="nl-NL" sz="3200" dirty="0">
                <a:effectLst>
                  <a:outerShdw blurRad="38100" dist="38100" dir="2700000" algn="tl">
                    <a:srgbClr val="000000">
                      <a:alpha val="43137"/>
                    </a:srgbClr>
                  </a:outerShdw>
                </a:effectLst>
                <a:latin typeface="Calibri" pitchFamily="34" charset="0"/>
              </a:rPr>
              <a:t>KEUZEDEEL NAH </a:t>
            </a:r>
          </a:p>
          <a:p>
            <a:endParaRPr lang="nl-NL" sz="2600" dirty="0">
              <a:latin typeface="Calibri" pitchFamily="34" charset="0"/>
            </a:endParaRPr>
          </a:p>
          <a:p>
            <a:r>
              <a:rPr lang="nl-NL" sz="2600" dirty="0">
                <a:latin typeface="Calibri" pitchFamily="34" charset="0"/>
              </a:rPr>
              <a:t>Anatomie – fysiologie – pathologie hersenen</a:t>
            </a:r>
          </a:p>
          <a:p>
            <a:endParaRPr lang="nl-NL" sz="2600" dirty="0">
              <a:latin typeface="Calibri" pitchFamily="34" charset="0"/>
            </a:endParaRPr>
          </a:p>
          <a:p>
            <a:endParaRPr lang="nl-NL" sz="2600" dirty="0">
              <a:latin typeface="Calibri" pitchFamily="34" charset="0"/>
            </a:endParaRPr>
          </a:p>
          <a:p>
            <a:endParaRPr lang="nl-NL" sz="2600" dirty="0">
              <a:latin typeface="Calibri" pitchFamily="34" charset="0"/>
            </a:endParaRPr>
          </a:p>
        </p:txBody>
      </p:sp>
      <p:pic>
        <p:nvPicPr>
          <p:cNvPr id="4" name="Afbeelding 3"/>
          <p:cNvPicPr>
            <a:picLocks noChangeAspect="1"/>
          </p:cNvPicPr>
          <p:nvPr/>
        </p:nvPicPr>
        <p:blipFill>
          <a:blip r:embed="rId2">
            <a:lum bright="70000" contrast="-70000"/>
          </a:blip>
          <a:stretch>
            <a:fillRect/>
          </a:stretch>
        </p:blipFill>
        <p:spPr>
          <a:xfrm>
            <a:off x="504385" y="1486316"/>
            <a:ext cx="8245800" cy="4445626"/>
          </a:xfrm>
          <a:prstGeom prst="rect">
            <a:avLst/>
          </a:prstGeom>
          <a:ln>
            <a:noFill/>
          </a:ln>
          <a:effectLst>
            <a:softEdge rad="112500"/>
          </a:effectLst>
        </p:spPr>
      </p:pic>
      <p:sp>
        <p:nvSpPr>
          <p:cNvPr id="5" name="Tekstvak 4"/>
          <p:cNvSpPr txBox="1"/>
          <p:nvPr/>
        </p:nvSpPr>
        <p:spPr>
          <a:xfrm>
            <a:off x="683568" y="1772816"/>
            <a:ext cx="7416824" cy="954107"/>
          </a:xfrm>
          <a:prstGeom prst="rect">
            <a:avLst/>
          </a:prstGeom>
          <a:noFill/>
        </p:spPr>
        <p:txBody>
          <a:bodyPr wrap="square" rtlCol="0">
            <a:spAutoFit/>
          </a:bodyPr>
          <a:lstStyle/>
          <a:p>
            <a:pPr algn="ctr"/>
            <a:r>
              <a:rPr lang="nl-NL" sz="2800" dirty="0">
                <a:effectLst>
                  <a:outerShdw blurRad="38100" dist="38100" dir="2700000" algn="tl">
                    <a:srgbClr val="000000">
                      <a:alpha val="43137"/>
                    </a:srgbClr>
                  </a:outerShdw>
                </a:effectLst>
              </a:rPr>
              <a:t>Anatomie – fysiologie – pathologie</a:t>
            </a:r>
          </a:p>
          <a:p>
            <a:pPr algn="ctr"/>
            <a:r>
              <a:rPr lang="nl-NL" sz="2800" dirty="0">
                <a:effectLst>
                  <a:outerShdw blurRad="38100" dist="38100" dir="2700000" algn="tl">
                    <a:srgbClr val="000000">
                      <a:alpha val="43137"/>
                    </a:srgbClr>
                  </a:outerShdw>
                </a:effectLst>
              </a:rPr>
              <a:t>hersenen</a:t>
            </a:r>
          </a:p>
        </p:txBody>
      </p:sp>
      <p:pic>
        <p:nvPicPr>
          <p:cNvPr id="8" name="Afbeelding 7"/>
          <p:cNvPicPr>
            <a:picLocks noChangeAspect="1"/>
          </p:cNvPicPr>
          <p:nvPr/>
        </p:nvPicPr>
        <p:blipFill>
          <a:blip r:embed="rId3"/>
          <a:stretch>
            <a:fillRect/>
          </a:stretch>
        </p:blipFill>
        <p:spPr>
          <a:xfrm>
            <a:off x="7009334" y="6116195"/>
            <a:ext cx="2037606" cy="622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rechts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
            </a:r>
            <a:br>
              <a:rPr lang="nl-NL" dirty="0"/>
            </a:br>
            <a:r>
              <a:rPr lang="nl-NL" dirty="0"/>
              <a:t> </a:t>
            </a:r>
          </a:p>
          <a:p>
            <a:endParaRPr lang="nl-NL" dirty="0"/>
          </a:p>
        </p:txBody>
      </p:sp>
      <p:graphicFrame>
        <p:nvGraphicFramePr>
          <p:cNvPr id="4" name="Tabel 3"/>
          <p:cNvGraphicFramePr>
            <a:graphicFrameLocks noGrp="1"/>
          </p:cNvGraphicFramePr>
          <p:nvPr/>
        </p:nvGraphicFramePr>
        <p:xfrm>
          <a:off x="928282" y="1789196"/>
          <a:ext cx="7287435" cy="4424196"/>
        </p:xfrm>
        <a:graphic>
          <a:graphicData uri="http://schemas.openxmlformats.org/drawingml/2006/table">
            <a:tbl>
              <a:tblPr/>
              <a:tblGrid>
                <a:gridCol w="1457487">
                  <a:extLst>
                    <a:ext uri="{9D8B030D-6E8A-4147-A177-3AD203B41FA5}">
                      <a16:colId xmlns:a16="http://schemas.microsoft.com/office/drawing/2014/main" val="1314403214"/>
                    </a:ext>
                  </a:extLst>
                </a:gridCol>
                <a:gridCol w="1457487">
                  <a:extLst>
                    <a:ext uri="{9D8B030D-6E8A-4147-A177-3AD203B41FA5}">
                      <a16:colId xmlns:a16="http://schemas.microsoft.com/office/drawing/2014/main" val="3069418852"/>
                    </a:ext>
                  </a:extLst>
                </a:gridCol>
                <a:gridCol w="1457487">
                  <a:extLst>
                    <a:ext uri="{9D8B030D-6E8A-4147-A177-3AD203B41FA5}">
                      <a16:colId xmlns:a16="http://schemas.microsoft.com/office/drawing/2014/main" val="2902855475"/>
                    </a:ext>
                  </a:extLst>
                </a:gridCol>
                <a:gridCol w="1457487">
                  <a:extLst>
                    <a:ext uri="{9D8B030D-6E8A-4147-A177-3AD203B41FA5}">
                      <a16:colId xmlns:a16="http://schemas.microsoft.com/office/drawing/2014/main" val="1640888519"/>
                    </a:ext>
                  </a:extLst>
                </a:gridCol>
                <a:gridCol w="1457487">
                  <a:extLst>
                    <a:ext uri="{9D8B030D-6E8A-4147-A177-3AD203B41FA5}">
                      <a16:colId xmlns:a16="http://schemas.microsoft.com/office/drawing/2014/main" val="104491998"/>
                    </a:ext>
                  </a:extLst>
                </a:gridCol>
              </a:tblGrid>
              <a:tr h="682977">
                <a:tc>
                  <a:txBody>
                    <a:bodyPr/>
                    <a:lstStyle/>
                    <a:p>
                      <a:pPr algn="l" fontAlgn="t"/>
                      <a:r>
                        <a:rPr lang="nl-NL" sz="1700">
                          <a:effectLst/>
                        </a:rPr>
                        <a:t>overzicht</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niet-lineair</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associëren</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complexe opgaven</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fotografisch geheugen</a:t>
                      </a:r>
                    </a:p>
                  </a:txBody>
                  <a:tcPr marL="88013" marR="88013" marT="88013" marB="88013">
                    <a:lnL>
                      <a:noFill/>
                    </a:lnL>
                    <a:lnR>
                      <a:noFill/>
                    </a:lnR>
                    <a:lnT>
                      <a:noFill/>
                    </a:lnT>
                    <a:lnB>
                      <a:noFill/>
                    </a:lnB>
                    <a:solidFill>
                      <a:srgbClr val="FFFFFF"/>
                    </a:solidFill>
                  </a:tcPr>
                </a:tc>
                <a:extLst>
                  <a:ext uri="{0D108BD9-81ED-4DB2-BD59-A6C34878D82A}">
                    <a16:rowId xmlns:a16="http://schemas.microsoft.com/office/drawing/2014/main" val="2271029738"/>
                  </a:ext>
                </a:extLst>
              </a:tr>
              <a:tr h="936453">
                <a:tc>
                  <a:txBody>
                    <a:bodyPr/>
                    <a:lstStyle/>
                    <a:p>
                      <a:pPr algn="l" fontAlgn="t"/>
                      <a:r>
                        <a:rPr lang="nl-NL" sz="1700">
                          <a:effectLst/>
                        </a:rPr>
                        <a:t>het hier en nu</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beleving</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intuïtie</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gevoelens</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het denken vanuit het grote geheel</a:t>
                      </a:r>
                    </a:p>
                  </a:txBody>
                  <a:tcPr marL="88013" marR="88013" marT="88013" marB="88013">
                    <a:lnL>
                      <a:noFill/>
                    </a:lnL>
                    <a:lnR>
                      <a:noFill/>
                    </a:lnR>
                    <a:lnT>
                      <a:noFill/>
                    </a:lnT>
                    <a:lnB>
                      <a:noFill/>
                    </a:lnB>
                    <a:solidFill>
                      <a:srgbClr val="FFFFFF"/>
                    </a:solidFill>
                  </a:tcPr>
                </a:tc>
                <a:extLst>
                  <a:ext uri="{0D108BD9-81ED-4DB2-BD59-A6C34878D82A}">
                    <a16:rowId xmlns:a16="http://schemas.microsoft.com/office/drawing/2014/main" val="115687517"/>
                  </a:ext>
                </a:extLst>
              </a:tr>
              <a:tr h="429501">
                <a:tc>
                  <a:txBody>
                    <a:bodyPr/>
                    <a:lstStyle/>
                    <a:p>
                      <a:pPr algn="l" fontAlgn="t"/>
                      <a:r>
                        <a:rPr lang="nl-NL" sz="1700">
                          <a:effectLst/>
                        </a:rPr>
                        <a:t>impulsiviteit</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fantasierijk</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creatief</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verbeelding</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symbolen</a:t>
                      </a:r>
                    </a:p>
                  </a:txBody>
                  <a:tcPr marL="88013" marR="88013" marT="88013" marB="88013">
                    <a:lnL>
                      <a:noFill/>
                    </a:lnL>
                    <a:lnR>
                      <a:noFill/>
                    </a:lnR>
                    <a:lnT>
                      <a:noFill/>
                    </a:lnT>
                    <a:lnB>
                      <a:noFill/>
                    </a:lnB>
                    <a:solidFill>
                      <a:srgbClr val="FFFFFF"/>
                    </a:solidFill>
                  </a:tcPr>
                </a:tc>
                <a:extLst>
                  <a:ext uri="{0D108BD9-81ED-4DB2-BD59-A6C34878D82A}">
                    <a16:rowId xmlns:a16="http://schemas.microsoft.com/office/drawing/2014/main" val="3077633791"/>
                  </a:ext>
                </a:extLst>
              </a:tr>
              <a:tr h="682977">
                <a:tc>
                  <a:txBody>
                    <a:bodyPr/>
                    <a:lstStyle/>
                    <a:p>
                      <a:pPr algn="l" fontAlgn="t"/>
                      <a:r>
                        <a:rPr lang="nl-NL" sz="1700">
                          <a:effectLst/>
                        </a:rPr>
                        <a:t>plaatjes/filmpjes</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holistisch</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beelden</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tekenen</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syntesthetisch</a:t>
                      </a:r>
                    </a:p>
                  </a:txBody>
                  <a:tcPr marL="88013" marR="88013" marT="88013" marB="88013">
                    <a:lnL>
                      <a:noFill/>
                    </a:lnL>
                    <a:lnR>
                      <a:noFill/>
                    </a:lnR>
                    <a:lnT>
                      <a:noFill/>
                    </a:lnT>
                    <a:lnB>
                      <a:noFill/>
                    </a:lnB>
                    <a:solidFill>
                      <a:srgbClr val="FFFFFF"/>
                    </a:solidFill>
                  </a:tcPr>
                </a:tc>
                <a:extLst>
                  <a:ext uri="{0D108BD9-81ED-4DB2-BD59-A6C34878D82A}">
                    <a16:rowId xmlns:a16="http://schemas.microsoft.com/office/drawing/2014/main" val="2930982566"/>
                  </a:ext>
                </a:extLst>
              </a:tr>
              <a:tr h="682977">
                <a:tc>
                  <a:txBody>
                    <a:bodyPr/>
                    <a:lstStyle/>
                    <a:p>
                      <a:pPr algn="l" fontAlgn="t"/>
                      <a:r>
                        <a:rPr lang="nl-NL" sz="1700">
                          <a:effectLst/>
                        </a:rPr>
                        <a:t>ruimtelijk inzicht</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ritme</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functioneel inzicht</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mogelijkheden zien</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out-of-the box denken</a:t>
                      </a:r>
                    </a:p>
                  </a:txBody>
                  <a:tcPr marL="88013" marR="88013" marT="88013" marB="88013">
                    <a:lnL>
                      <a:noFill/>
                    </a:lnL>
                    <a:lnR>
                      <a:noFill/>
                    </a:lnR>
                    <a:lnT>
                      <a:noFill/>
                    </a:lnT>
                    <a:lnB>
                      <a:noFill/>
                    </a:lnB>
                    <a:solidFill>
                      <a:srgbClr val="FFFFFF"/>
                    </a:solidFill>
                  </a:tcPr>
                </a:tc>
                <a:extLst>
                  <a:ext uri="{0D108BD9-81ED-4DB2-BD59-A6C34878D82A}">
                    <a16:rowId xmlns:a16="http://schemas.microsoft.com/office/drawing/2014/main" val="4147107232"/>
                  </a:ext>
                </a:extLst>
              </a:tr>
              <a:tr h="936453">
                <a:tc>
                  <a:txBody>
                    <a:bodyPr/>
                    <a:lstStyle/>
                    <a:p>
                      <a:pPr algn="l" fontAlgn="t"/>
                      <a:r>
                        <a:rPr lang="nl-NL" sz="1700">
                          <a:effectLst/>
                        </a:rPr>
                        <a:t>verbaal meestal niet zo sterkt</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innovatief</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patroonherkenning</a:t>
                      </a:r>
                    </a:p>
                  </a:txBody>
                  <a:tcPr marL="88013" marR="88013" marT="88013" marB="88013">
                    <a:lnL>
                      <a:noFill/>
                    </a:lnL>
                    <a:lnR>
                      <a:noFill/>
                    </a:lnR>
                    <a:lnT>
                      <a:noFill/>
                    </a:lnT>
                    <a:lnB>
                      <a:noFill/>
                    </a:lnB>
                    <a:solidFill>
                      <a:srgbClr val="FFFFFF"/>
                    </a:solidFill>
                  </a:tcPr>
                </a:tc>
                <a:tc>
                  <a:txBody>
                    <a:bodyPr/>
                    <a:lstStyle/>
                    <a:p>
                      <a:pPr algn="l" fontAlgn="t"/>
                      <a:r>
                        <a:rPr lang="nl-NL" sz="1700">
                          <a:effectLst/>
                        </a:rPr>
                        <a:t>beschikt vaak over beperkte woordenschat</a:t>
                      </a:r>
                    </a:p>
                  </a:txBody>
                  <a:tcPr marL="88013" marR="88013" marT="88013" marB="88013">
                    <a:lnL>
                      <a:noFill/>
                    </a:lnL>
                    <a:lnR>
                      <a:noFill/>
                    </a:lnR>
                    <a:lnT>
                      <a:noFill/>
                    </a:lnT>
                    <a:lnB>
                      <a:noFill/>
                    </a:lnB>
                    <a:solidFill>
                      <a:srgbClr val="FFFFFF"/>
                    </a:solidFill>
                  </a:tcPr>
                </a:tc>
                <a:tc>
                  <a:txBody>
                    <a:bodyPr/>
                    <a:lstStyle/>
                    <a:p>
                      <a:pPr algn="l" fontAlgn="t"/>
                      <a:r>
                        <a:rPr lang="nl-NL" sz="1700" dirty="0">
                          <a:effectLst/>
                        </a:rPr>
                        <a:t>leert vreemde talen vanuit de praktijk</a:t>
                      </a:r>
                    </a:p>
                  </a:txBody>
                  <a:tcPr marL="88013" marR="88013" marT="88013" marB="88013">
                    <a:lnL>
                      <a:noFill/>
                    </a:lnL>
                    <a:lnR>
                      <a:noFill/>
                    </a:lnR>
                    <a:lnT>
                      <a:noFill/>
                    </a:lnT>
                    <a:lnB>
                      <a:noFill/>
                    </a:lnB>
                    <a:solidFill>
                      <a:srgbClr val="FFFFFF"/>
                    </a:solidFill>
                  </a:tcPr>
                </a:tc>
                <a:extLst>
                  <a:ext uri="{0D108BD9-81ED-4DB2-BD59-A6C34878D82A}">
                    <a16:rowId xmlns:a16="http://schemas.microsoft.com/office/drawing/2014/main" val="3713427583"/>
                  </a:ext>
                </a:extLst>
              </a:tr>
            </a:tbl>
          </a:graphicData>
        </a:graphic>
      </p:graphicFrame>
    </p:spTree>
    <p:extLst>
      <p:ext uri="{BB962C8B-B14F-4D97-AF65-F5344CB8AC3E}">
        <p14:creationId xmlns:p14="http://schemas.microsoft.com/office/powerpoint/2010/main" val="261276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links</a:t>
            </a:r>
            <a:endParaRPr lang="nl-NL" dirty="0"/>
          </a:p>
        </p:txBody>
      </p:sp>
      <p:sp>
        <p:nvSpPr>
          <p:cNvPr id="3" name="Tijdelijke aanduiding voor inhoud 2"/>
          <p:cNvSpPr>
            <a:spLocks noGrp="1"/>
          </p:cNvSpPr>
          <p:nvPr>
            <p:ph idx="1"/>
          </p:nvPr>
        </p:nvSpPr>
        <p:spPr/>
        <p:txBody>
          <a:bodyPr>
            <a:normAutofit fontScale="77500" lnSpcReduction="20000"/>
          </a:bodyPr>
          <a:lstStyle/>
          <a:p>
            <a:pPr fontAlgn="base"/>
            <a:r>
              <a:rPr lang="nl-NL" dirty="0"/>
              <a:t>Denken in woorden</a:t>
            </a:r>
          </a:p>
          <a:p>
            <a:pPr fontAlgn="base"/>
            <a:r>
              <a:rPr lang="nl-NL" dirty="0"/>
              <a:t>Een lijst bijhouden van je maandelijkse in en uitgaven</a:t>
            </a:r>
          </a:p>
          <a:p>
            <a:pPr fontAlgn="base"/>
            <a:r>
              <a:rPr lang="nl-NL" dirty="0"/>
              <a:t>Een brief schrijven</a:t>
            </a:r>
          </a:p>
          <a:p>
            <a:pPr fontAlgn="base"/>
            <a:r>
              <a:rPr lang="nl-NL" dirty="0"/>
              <a:t>Kamer of bureau opruimen</a:t>
            </a:r>
          </a:p>
          <a:p>
            <a:pPr fontAlgn="base"/>
            <a:r>
              <a:rPr lang="nl-NL" dirty="0"/>
              <a:t>Op tijd komen</a:t>
            </a:r>
          </a:p>
          <a:p>
            <a:pPr fontAlgn="base"/>
            <a:r>
              <a:rPr lang="nl-NL" dirty="0"/>
              <a:t>Een recept volgen</a:t>
            </a:r>
          </a:p>
          <a:p>
            <a:pPr fontAlgn="base"/>
            <a:r>
              <a:rPr lang="nl-NL" dirty="0"/>
              <a:t>Een gebruiksaanwijzing doorlezen</a:t>
            </a:r>
          </a:p>
          <a:p>
            <a:pPr fontAlgn="base"/>
            <a:r>
              <a:rPr lang="nl-NL" dirty="0"/>
              <a:t>Zich aan de regels houden</a:t>
            </a:r>
          </a:p>
          <a:p>
            <a:pPr fontAlgn="base"/>
            <a:r>
              <a:rPr lang="nl-NL" dirty="0"/>
              <a:t>Leren volgens de boekjes</a:t>
            </a:r>
          </a:p>
          <a:p>
            <a:pPr fontAlgn="base"/>
            <a:r>
              <a:rPr lang="nl-NL" dirty="0"/>
              <a:t>Een antwoord willen weten en het waarom ervan</a:t>
            </a:r>
          </a:p>
          <a:p>
            <a:pPr fontAlgn="base"/>
            <a:r>
              <a:rPr lang="nl-NL" dirty="0"/>
              <a:t>Een werkstuk maken</a:t>
            </a:r>
          </a:p>
          <a:p>
            <a:pPr fontAlgn="base"/>
            <a:r>
              <a:rPr lang="nl-NL" dirty="0"/>
              <a:t>Een planning </a:t>
            </a:r>
            <a:r>
              <a:rPr lang="nl-NL" dirty="0" smtClean="0"/>
              <a:t>maken</a:t>
            </a:r>
          </a:p>
          <a:p>
            <a:pPr fontAlgn="base"/>
            <a:endParaRPr lang="nl-NL" dirty="0"/>
          </a:p>
          <a:p>
            <a:endParaRPr lang="nl-NL" dirty="0"/>
          </a:p>
        </p:txBody>
      </p:sp>
    </p:spTree>
    <p:extLst>
      <p:ext uri="{BB962C8B-B14F-4D97-AF65-F5344CB8AC3E}">
        <p14:creationId xmlns:p14="http://schemas.microsoft.com/office/powerpoint/2010/main" val="85052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4000" b="1" dirty="0" smtClean="0"/>
              <a:t>Zelf ervaren</a:t>
            </a:r>
            <a:endParaRPr lang="nl-NL" sz="4000" b="1" dirty="0"/>
          </a:p>
        </p:txBody>
      </p:sp>
      <p:sp>
        <p:nvSpPr>
          <p:cNvPr id="3" name="Ondertitel 2"/>
          <p:cNvSpPr>
            <a:spLocks noGrp="1"/>
          </p:cNvSpPr>
          <p:nvPr>
            <p:ph type="subTitle" idx="1"/>
          </p:nvPr>
        </p:nvSpPr>
        <p:spPr/>
        <p:txBody>
          <a:bodyPr/>
          <a:lstStyle/>
          <a:p>
            <a:r>
              <a:rPr lang="nl-NL" dirty="0">
                <a:hlinkClick r:id="rId2"/>
              </a:rPr>
              <a:t>https://</a:t>
            </a:r>
            <a:r>
              <a:rPr lang="nl-NL" dirty="0" smtClean="0">
                <a:hlinkClick r:id="rId2"/>
              </a:rPr>
              <a:t>www.helderziende-paragnosten.nl/welke_hersenhelft_gebruik_jij_het_meest.php</a:t>
            </a:r>
            <a:endParaRPr lang="nl-NL" dirty="0" smtClean="0"/>
          </a:p>
          <a:p>
            <a:endParaRPr lang="nl-NL" dirty="0"/>
          </a:p>
        </p:txBody>
      </p:sp>
    </p:spTree>
    <p:extLst>
      <p:ext uri="{BB962C8B-B14F-4D97-AF65-F5344CB8AC3E}">
        <p14:creationId xmlns:p14="http://schemas.microsoft.com/office/powerpoint/2010/main" val="52818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Nog 1 0efening</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r>
              <a:rPr lang="nl-NL" dirty="0" smtClean="0"/>
              <a:t>Ik ga </a:t>
            </a:r>
            <a:r>
              <a:rPr lang="nl-NL" dirty="0" err="1" smtClean="0"/>
              <a:t>ga</a:t>
            </a:r>
            <a:r>
              <a:rPr lang="nl-NL" dirty="0" smtClean="0"/>
              <a:t> naar Parijs deze zomer</a:t>
            </a:r>
            <a:endParaRPr lang="nl-NL" dirty="0"/>
          </a:p>
        </p:txBody>
      </p:sp>
      <p:pic>
        <p:nvPicPr>
          <p:cNvPr id="4" name="Afbeelding 3"/>
          <p:cNvPicPr>
            <a:picLocks noChangeAspect="1"/>
          </p:cNvPicPr>
          <p:nvPr/>
        </p:nvPicPr>
        <p:blipFill>
          <a:blip r:embed="rId2"/>
          <a:stretch>
            <a:fillRect/>
          </a:stretch>
        </p:blipFill>
        <p:spPr>
          <a:xfrm>
            <a:off x="5796136" y="1825625"/>
            <a:ext cx="1847850" cy="2466975"/>
          </a:xfrm>
          <a:prstGeom prst="rect">
            <a:avLst/>
          </a:prstGeom>
        </p:spPr>
      </p:pic>
    </p:spTree>
    <p:extLst>
      <p:ext uri="{BB962C8B-B14F-4D97-AF65-F5344CB8AC3E}">
        <p14:creationId xmlns:p14="http://schemas.microsoft.com/office/powerpoint/2010/main" val="281059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 descr="Gerelateerde afbeeldi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824477" y="1904281"/>
            <a:ext cx="4690873" cy="2744160"/>
          </a:xfrm>
          <a:prstGeom prst="rect">
            <a:avLst/>
          </a:prstGeom>
        </p:spPr>
      </p:pic>
      <p:sp>
        <p:nvSpPr>
          <p:cNvPr id="2" name="Titel 1"/>
          <p:cNvSpPr>
            <a:spLocks noGrp="1"/>
          </p:cNvSpPr>
          <p:nvPr>
            <p:ph type="title"/>
          </p:nvPr>
        </p:nvSpPr>
        <p:spPr>
          <a:xfrm>
            <a:off x="628650" y="365126"/>
            <a:ext cx="7886700" cy="1325563"/>
          </a:xfrm>
        </p:spPr>
        <p:txBody>
          <a:bodyPr>
            <a:normAutofit/>
          </a:bodyPr>
          <a:lstStyle/>
          <a:p>
            <a:r>
              <a:rPr lang="nl-NL"/>
              <a:t>Verschillende hersendelen</a:t>
            </a:r>
            <a:endParaRPr lang="nl-NL" dirty="0"/>
          </a:p>
        </p:txBody>
      </p:sp>
      <p:sp>
        <p:nvSpPr>
          <p:cNvPr id="3079" name="Content Placeholder 3078"/>
          <p:cNvSpPr>
            <a:spLocks noGrp="1"/>
          </p:cNvSpPr>
          <p:nvPr>
            <p:ph idx="1"/>
          </p:nvPr>
        </p:nvSpPr>
        <p:spPr>
          <a:xfrm>
            <a:off x="628651" y="1825625"/>
            <a:ext cx="2848355" cy="4351338"/>
          </a:xfrm>
        </p:spPr>
        <p:txBody>
          <a:bodyPr>
            <a:normAutofit/>
          </a:bodyPr>
          <a:lstStyle/>
          <a:p>
            <a:pPr marL="0" indent="0">
              <a:buNone/>
            </a:pPr>
            <a:r>
              <a:rPr lang="nl-NL" sz="2000"/>
              <a:t>A:</a:t>
            </a:r>
          </a:p>
          <a:p>
            <a:pPr marL="0" indent="0">
              <a:buNone/>
            </a:pPr>
            <a:r>
              <a:rPr lang="nl-NL" sz="2000"/>
              <a:t>Voorhoofdskwab = frontaalkwab</a:t>
            </a:r>
          </a:p>
          <a:p>
            <a:pPr marL="0" indent="0">
              <a:buNone/>
            </a:pPr>
            <a:r>
              <a:rPr lang="nl-NL" sz="2000"/>
              <a:t>B:</a:t>
            </a:r>
          </a:p>
          <a:p>
            <a:pPr marL="0" indent="0">
              <a:buNone/>
            </a:pPr>
            <a:r>
              <a:rPr lang="nl-NL" sz="2000"/>
              <a:t>Slaapkwab = temporaalkwab</a:t>
            </a:r>
          </a:p>
          <a:p>
            <a:pPr marL="0" indent="0">
              <a:buNone/>
            </a:pPr>
            <a:r>
              <a:rPr lang="nl-NL" sz="2000"/>
              <a:t>C:</a:t>
            </a:r>
          </a:p>
          <a:p>
            <a:pPr marL="0" indent="0">
              <a:buNone/>
            </a:pPr>
            <a:r>
              <a:rPr lang="nl-NL" sz="2000"/>
              <a:t>Wandbeenkwab = parietaalkwab</a:t>
            </a:r>
          </a:p>
          <a:p>
            <a:pPr marL="0" indent="0">
              <a:buNone/>
            </a:pPr>
            <a:r>
              <a:rPr lang="nl-NL" sz="2000"/>
              <a:t>D:</a:t>
            </a:r>
          </a:p>
          <a:p>
            <a:pPr marL="0" indent="0">
              <a:buNone/>
            </a:pPr>
            <a:r>
              <a:rPr lang="nl-NL" sz="2000"/>
              <a:t>Achterhoofdskwab = occipitaalkwab</a:t>
            </a:r>
            <a:endParaRPr lang="nl-NL" sz="2000" dirty="0"/>
          </a:p>
        </p:txBody>
      </p:sp>
      <p:pic>
        <p:nvPicPr>
          <p:cNvPr id="11" name="Afbeelding 10"/>
          <p:cNvPicPr>
            <a:picLocks noChangeAspect="1"/>
          </p:cNvPicPr>
          <p:nvPr/>
        </p:nvPicPr>
        <p:blipFill>
          <a:blip r:embed="rId3"/>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101000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4856" y="640081"/>
            <a:ext cx="5374289" cy="3599401"/>
          </a:xfrm>
          <a:prstGeom prst="roundRect">
            <a:avLst>
              <a:gd name="adj" fmla="val 0"/>
            </a:avLst>
          </a:prstGeom>
          <a:solidFill>
            <a:schemeClr val="bg1"/>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fbeeldingsresultaat voor hersendelen functies"/>
          <p:cNvPicPr>
            <a:picLocks noChangeAspect="1" noChangeArrowheads="1"/>
          </p:cNvPicPr>
          <p:nvPr/>
        </p:nvPicPr>
        <p:blipFill rotWithShape="1">
          <a:blip r:embed="rId3">
            <a:extLst>
              <a:ext uri="{28A0092B-C50C-407E-A947-70E740481C1C}">
                <a14:useLocalDpi xmlns:a14="http://schemas.microsoft.com/office/drawing/2010/main" val="0"/>
              </a:ext>
            </a:extLst>
          </a:blip>
          <a:srcRect r="7931" b="-1"/>
          <a:stretch/>
        </p:blipFill>
        <p:spPr bwMode="auto">
          <a:xfrm>
            <a:off x="2048256" y="803005"/>
            <a:ext cx="5047488" cy="32735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el 1"/>
          <p:cNvSpPr>
            <a:spLocks noGrp="1"/>
          </p:cNvSpPr>
          <p:nvPr>
            <p:ph type="ctrTitle"/>
          </p:nvPr>
        </p:nvSpPr>
        <p:spPr>
          <a:xfrm>
            <a:off x="487837" y="4445251"/>
            <a:ext cx="8176103" cy="1350712"/>
          </a:xfrm>
          <a:noFill/>
        </p:spPr>
        <p:txBody>
          <a:bodyPr>
            <a:normAutofit/>
          </a:bodyPr>
          <a:lstStyle/>
          <a:p>
            <a:r>
              <a:rPr lang="nl-NL"/>
              <a:t>Functies hersendelen</a:t>
            </a:r>
          </a:p>
        </p:txBody>
      </p:sp>
      <p:pic>
        <p:nvPicPr>
          <p:cNvPr id="13" name="Afbeelding 12"/>
          <p:cNvPicPr>
            <a:picLocks noChangeAspect="1"/>
          </p:cNvPicPr>
          <p:nvPr/>
        </p:nvPicPr>
        <p:blipFill>
          <a:blip r:embed="rId4"/>
          <a:stretch>
            <a:fillRect/>
          </a:stretch>
        </p:blipFill>
        <p:spPr>
          <a:xfrm>
            <a:off x="7009334" y="6116195"/>
            <a:ext cx="2037606" cy="6229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nl-NL" dirty="0"/>
              <a:t>Betekenis NAH</a:t>
            </a:r>
          </a:p>
        </p:txBody>
      </p:sp>
      <p:sp>
        <p:nvSpPr>
          <p:cNvPr id="2" name="Content Placeholder 1"/>
          <p:cNvSpPr>
            <a:spLocks noGrp="1"/>
          </p:cNvSpPr>
          <p:nvPr>
            <p:ph idx="1"/>
          </p:nvPr>
        </p:nvSpPr>
        <p:spPr/>
        <p:txBody>
          <a:bodyPr>
            <a:normAutofit/>
          </a:bodyPr>
          <a:lstStyle/>
          <a:p>
            <a:r>
              <a:rPr lang="nl-NL" dirty="0"/>
              <a:t>Niet Aangeboren Hersenletsel</a:t>
            </a:r>
          </a:p>
          <a:p>
            <a:endParaRPr lang="nl-NL" dirty="0"/>
          </a:p>
          <a:p>
            <a:r>
              <a:rPr lang="nl-NL" dirty="0"/>
              <a:t>Verzamelnaam voor meerdere ziektes/aandoeningen die…</a:t>
            </a:r>
            <a:br>
              <a:rPr lang="nl-NL" dirty="0"/>
            </a:br>
            <a:endParaRPr lang="nl-NL" dirty="0"/>
          </a:p>
          <a:p>
            <a:pPr lvl="1"/>
            <a:r>
              <a:rPr lang="nl-NL" dirty="0"/>
              <a:t>Ontstaan zijn </a:t>
            </a:r>
            <a:r>
              <a:rPr lang="nl-NL" b="1" i="1" dirty="0">
                <a:solidFill>
                  <a:srgbClr val="BB0571"/>
                </a:solidFill>
              </a:rPr>
              <a:t>na de geboorte </a:t>
            </a:r>
            <a:r>
              <a:rPr lang="nl-NL" dirty="0"/>
              <a:t>waarbij…</a:t>
            </a:r>
          </a:p>
          <a:p>
            <a:pPr lvl="1"/>
            <a:r>
              <a:rPr lang="nl-NL" dirty="0"/>
              <a:t>Blijvend </a:t>
            </a:r>
            <a:r>
              <a:rPr lang="nl-NL" b="1" i="1" dirty="0">
                <a:solidFill>
                  <a:srgbClr val="BB0571"/>
                </a:solidFill>
              </a:rPr>
              <a:t>schade</a:t>
            </a:r>
            <a:r>
              <a:rPr lang="nl-NL" dirty="0">
                <a:solidFill>
                  <a:srgbClr val="BB0571"/>
                </a:solidFill>
              </a:rPr>
              <a:t> </a:t>
            </a:r>
            <a:r>
              <a:rPr lang="nl-NL" dirty="0"/>
              <a:t>is ontstaan aan de </a:t>
            </a:r>
            <a:r>
              <a:rPr lang="nl-NL" b="1" i="1" dirty="0">
                <a:solidFill>
                  <a:srgbClr val="BB0571"/>
                </a:solidFill>
              </a:rPr>
              <a:t>hersenen</a:t>
            </a:r>
            <a:r>
              <a:rPr lang="nl-NL" dirty="0">
                <a:solidFill>
                  <a:srgbClr val="FF0000"/>
                </a:solidFill>
              </a:rPr>
              <a:t> </a:t>
            </a:r>
            <a:r>
              <a:rPr lang="nl-NL" dirty="0"/>
              <a:t>en….</a:t>
            </a:r>
          </a:p>
          <a:p>
            <a:pPr lvl="1"/>
            <a:r>
              <a:rPr lang="nl-NL" dirty="0"/>
              <a:t>Deze schade gevolgen heeft voor het </a:t>
            </a:r>
            <a:r>
              <a:rPr lang="nl-NL" b="1" i="1" dirty="0">
                <a:solidFill>
                  <a:srgbClr val="BB0571"/>
                </a:solidFill>
              </a:rPr>
              <a:t>functioneren</a:t>
            </a:r>
            <a:r>
              <a:rPr lang="nl-NL" dirty="0"/>
              <a:t>…</a:t>
            </a:r>
          </a:p>
          <a:p>
            <a:pPr lvl="1"/>
            <a:r>
              <a:rPr lang="nl-NL" dirty="0"/>
              <a:t>Van de zorgvrager én de omgeving van de zorgvrager</a:t>
            </a:r>
          </a:p>
          <a:p>
            <a:endParaRPr lang="nl-NL" dirty="0"/>
          </a:p>
        </p:txBody>
      </p:sp>
      <p:pic>
        <p:nvPicPr>
          <p:cNvPr id="5" name="Afbeelding 4"/>
          <p:cNvPicPr>
            <a:picLocks noChangeAspect="1"/>
          </p:cNvPicPr>
          <p:nvPr/>
        </p:nvPicPr>
        <p:blipFill>
          <a:blip r:embed="rId2"/>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19237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2">
                                            <p:txEl>
                                              <p:pRg st="5" end="5"/>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p:cTn id="3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fbeeldingsresultaat voor hersenletsel"/>
          <p:cNvPicPr>
            <a:picLocks noChangeAspect="1" noChangeArrowheads="1"/>
          </p:cNvPicPr>
          <p:nvPr/>
        </p:nvPicPr>
        <p:blipFill rotWithShape="1">
          <a:blip r:embed="rId2">
            <a:extLst>
              <a:ext uri="{28A0092B-C50C-407E-A947-70E740481C1C}">
                <a14:useLocalDpi xmlns:a14="http://schemas.microsoft.com/office/drawing/2010/main" val="0"/>
              </a:ext>
            </a:extLst>
          </a:blip>
          <a:srcRect t="7719" r="19091" b="137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752" y="320041"/>
            <a:ext cx="4150476" cy="586130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37264" y="478241"/>
            <a:ext cx="3911452" cy="1325563"/>
          </a:xfrm>
        </p:spPr>
        <p:txBody>
          <a:bodyPr>
            <a:normAutofit/>
          </a:bodyPr>
          <a:lstStyle/>
          <a:p>
            <a:r>
              <a:rPr lang="nl-NL" sz="4000"/>
              <a:t>Oorzaken hersenletsel</a:t>
            </a:r>
          </a:p>
        </p:txBody>
      </p:sp>
      <p:sp>
        <p:nvSpPr>
          <p:cNvPr id="3" name="Tijdelijke aanduiding voor inhoud 2"/>
          <p:cNvSpPr>
            <a:spLocks noGrp="1"/>
          </p:cNvSpPr>
          <p:nvPr>
            <p:ph idx="1"/>
          </p:nvPr>
        </p:nvSpPr>
        <p:spPr>
          <a:xfrm>
            <a:off x="437264" y="1938740"/>
            <a:ext cx="3879555" cy="4089920"/>
          </a:xfrm>
        </p:spPr>
        <p:txBody>
          <a:bodyPr>
            <a:normAutofit/>
          </a:bodyPr>
          <a:lstStyle/>
          <a:p>
            <a:endParaRPr lang="nl-NL" sz="2400" dirty="0"/>
          </a:p>
          <a:p>
            <a:r>
              <a:rPr lang="nl-NL" sz="2400" dirty="0"/>
              <a:t>Traumatisch</a:t>
            </a:r>
          </a:p>
          <a:p>
            <a:r>
              <a:rPr lang="nl-NL" sz="2400" dirty="0"/>
              <a:t>Niet-traumatisch</a:t>
            </a:r>
          </a:p>
        </p:txBody>
      </p:sp>
    </p:spTree>
    <p:extLst>
      <p:ext uri="{BB962C8B-B14F-4D97-AF65-F5344CB8AC3E}">
        <p14:creationId xmlns:p14="http://schemas.microsoft.com/office/powerpoint/2010/main" val="314795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Traumatisch hersenletsel</a:t>
            </a:r>
          </a:p>
        </p:txBody>
      </p:sp>
      <p:sp>
        <p:nvSpPr>
          <p:cNvPr id="3" name="Tijdelijke aanduiding voor inhoud 2"/>
          <p:cNvSpPr>
            <a:spLocks noGrp="1"/>
          </p:cNvSpPr>
          <p:nvPr>
            <p:ph idx="1"/>
          </p:nvPr>
        </p:nvSpPr>
        <p:spPr>
          <a:xfrm>
            <a:off x="628650" y="1556791"/>
            <a:ext cx="7886700" cy="5064671"/>
          </a:xfrm>
        </p:spPr>
        <p:txBody>
          <a:bodyPr>
            <a:normAutofit fontScale="92500" lnSpcReduction="10000"/>
          </a:bodyPr>
          <a:lstStyle/>
          <a:p>
            <a:pPr marL="0" indent="0">
              <a:buNone/>
            </a:pPr>
            <a:r>
              <a:rPr lang="nl-NL" dirty="0"/>
              <a:t>Traumatisch hersenletsel ontstaat door een ongeval of geweld van buitenaf; een oorzaak </a:t>
            </a:r>
            <a:r>
              <a:rPr lang="nl-NL" b="1" i="1" dirty="0">
                <a:solidFill>
                  <a:srgbClr val="BB0571"/>
                </a:solidFill>
              </a:rPr>
              <a:t>buiten</a:t>
            </a:r>
            <a:r>
              <a:rPr lang="nl-NL" dirty="0"/>
              <a:t> het lichaam</a:t>
            </a:r>
          </a:p>
          <a:p>
            <a:pPr marL="0" indent="0">
              <a:buNone/>
            </a:pPr>
            <a:endParaRPr lang="nl-NL" dirty="0"/>
          </a:p>
          <a:p>
            <a:pPr lvl="1"/>
            <a:r>
              <a:rPr lang="nl-NL" sz="2600" dirty="0"/>
              <a:t>Letsel waarbij van buiten af een kracht op het hoofd wordt uitgeoefend, hierbij kan eventueel ook de schedel beschadigd zijn                                                                           </a:t>
            </a:r>
          </a:p>
          <a:p>
            <a:pPr lvl="1"/>
            <a:r>
              <a:rPr lang="nl-NL" sz="2600" dirty="0"/>
              <a:t>Letsel waarbij ‘uitwendige’ voorwerpen de hersenen binnendringen, hierbij is altijd schedelletsel</a:t>
            </a:r>
          </a:p>
          <a:p>
            <a:pPr lvl="1"/>
            <a:endParaRPr lang="nl-NL" dirty="0"/>
          </a:p>
          <a:p>
            <a:pPr lvl="1"/>
            <a:endParaRPr lang="nl-NL" dirty="0"/>
          </a:p>
          <a:p>
            <a:pPr lvl="1"/>
            <a:endParaRPr lang="nl-NL" dirty="0"/>
          </a:p>
          <a:p>
            <a:pPr marL="109728" indent="0" fontAlgn="auto">
              <a:spcAft>
                <a:spcPts val="0"/>
              </a:spcAft>
              <a:buFont typeface="Wingdings 3"/>
              <a:buNone/>
              <a:defRPr/>
            </a:pPr>
            <a:r>
              <a:rPr lang="nl-NL" sz="1500" dirty="0">
                <a:latin typeface="Calibri" pitchFamily="34" charset="0"/>
              </a:rPr>
              <a:t>			      </a:t>
            </a:r>
          </a:p>
          <a:p>
            <a:pPr marL="109728" indent="0" fontAlgn="auto">
              <a:spcAft>
                <a:spcPts val="0"/>
              </a:spcAft>
              <a:buFont typeface="Wingdings 3"/>
              <a:buNone/>
              <a:defRPr/>
            </a:pPr>
            <a:endParaRPr lang="nl-NL" sz="1500" i="1" dirty="0">
              <a:effectLst>
                <a:outerShdw blurRad="38100" dist="38100" dir="2700000" algn="tl">
                  <a:srgbClr val="000000">
                    <a:alpha val="43137"/>
                  </a:srgbClr>
                </a:outerShdw>
              </a:effectLst>
              <a:latin typeface="Calibri" pitchFamily="34" charset="0"/>
            </a:endParaRPr>
          </a:p>
          <a:p>
            <a:pPr marL="109728" indent="0" fontAlgn="auto">
              <a:spcAft>
                <a:spcPts val="0"/>
              </a:spcAft>
              <a:buFont typeface="Wingdings 3"/>
              <a:buNone/>
              <a:defRPr/>
            </a:pPr>
            <a:r>
              <a:rPr lang="nl-NL" sz="1700" i="1" dirty="0">
                <a:effectLst>
                  <a:outerShdw blurRad="38100" dist="38100" dir="2700000" algn="tl">
                    <a:srgbClr val="000000">
                      <a:alpha val="43137"/>
                    </a:srgbClr>
                  </a:outerShdw>
                </a:effectLst>
                <a:latin typeface="Calibri" pitchFamily="34" charset="0"/>
              </a:rPr>
              <a:t>			      </a:t>
            </a:r>
            <a:r>
              <a:rPr lang="nl-NL" sz="1700" i="1" dirty="0" err="1">
                <a:effectLst>
                  <a:outerShdw blurRad="38100" dist="38100" dir="2700000" algn="tl">
                    <a:srgbClr val="000000">
                      <a:alpha val="43137"/>
                    </a:srgbClr>
                  </a:outerShdw>
                </a:effectLst>
                <a:latin typeface="Calibri" pitchFamily="34" charset="0"/>
              </a:rPr>
              <a:t>Phineas</a:t>
            </a:r>
            <a:r>
              <a:rPr lang="nl-NL" sz="1700" i="1" dirty="0">
                <a:effectLst>
                  <a:outerShdw blurRad="38100" dist="38100" dir="2700000" algn="tl">
                    <a:srgbClr val="000000">
                      <a:alpha val="43137"/>
                    </a:srgbClr>
                  </a:outerShdw>
                </a:effectLst>
                <a:latin typeface="Calibri" pitchFamily="34" charset="0"/>
              </a:rPr>
              <a:t> Cage </a:t>
            </a:r>
          </a:p>
          <a:p>
            <a:pPr marL="109728" indent="0" fontAlgn="auto">
              <a:spcAft>
                <a:spcPts val="0"/>
              </a:spcAft>
              <a:buFont typeface="Wingdings 3"/>
              <a:buNone/>
              <a:defRPr/>
            </a:pPr>
            <a:r>
              <a:rPr lang="nl-NL" sz="1700" i="1" dirty="0">
                <a:effectLst>
                  <a:outerShdw blurRad="38100" dist="38100" dir="2700000" algn="tl">
                    <a:srgbClr val="000000">
                      <a:alpha val="43137"/>
                    </a:srgbClr>
                  </a:outerShdw>
                </a:effectLst>
                <a:latin typeface="Calibri" pitchFamily="34" charset="0"/>
              </a:rPr>
              <a:t>			      (1823-1860)</a:t>
            </a:r>
          </a:p>
          <a:p>
            <a:pPr lvl="1"/>
            <a:endParaRPr lang="nl-NL" dirty="0"/>
          </a:p>
        </p:txBody>
      </p:sp>
      <p:pic>
        <p:nvPicPr>
          <p:cNvPr id="4" name="Picture 3"/>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5332097" y="4561790"/>
            <a:ext cx="1473238" cy="2059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3">
            <a:duotone>
              <a:prstClr val="black"/>
              <a:schemeClr val="accent5">
                <a:tint val="45000"/>
                <a:satMod val="400000"/>
              </a:schemeClr>
            </a:duotone>
          </a:blip>
          <a:srcRect/>
          <a:stretch>
            <a:fillRect/>
          </a:stretch>
        </p:blipFill>
        <p:spPr bwMode="auto">
          <a:xfrm>
            <a:off x="6993738" y="4293095"/>
            <a:ext cx="1710015" cy="2328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826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3"/>
          <p:cNvPicPr>
            <a:picLocks noChangeAspect="1"/>
          </p:cNvPicPr>
          <p:nvPr/>
        </p:nvPicPr>
        <p:blipFill>
          <a:blip r:embed="rId2"/>
          <a:stretch>
            <a:fillRect/>
          </a:stretch>
        </p:blipFill>
        <p:spPr>
          <a:xfrm>
            <a:off x="653205" y="1904281"/>
            <a:ext cx="4678118" cy="4272681"/>
          </a:xfrm>
          <a:prstGeom prst="rect">
            <a:avLst/>
          </a:prstGeom>
        </p:spPr>
      </p:pic>
      <p:sp>
        <p:nvSpPr>
          <p:cNvPr id="2" name="Titel 1"/>
          <p:cNvSpPr>
            <a:spLocks noGrp="1"/>
          </p:cNvSpPr>
          <p:nvPr>
            <p:ph type="title"/>
          </p:nvPr>
        </p:nvSpPr>
        <p:spPr>
          <a:xfrm>
            <a:off x="628650" y="365126"/>
            <a:ext cx="7886700" cy="1325563"/>
          </a:xfrm>
        </p:spPr>
        <p:txBody>
          <a:bodyPr>
            <a:normAutofit/>
          </a:bodyPr>
          <a:lstStyle/>
          <a:p>
            <a:r>
              <a:rPr lang="nl-NL"/>
              <a:t>Traumatisch hersenletsel</a:t>
            </a:r>
          </a:p>
        </p:txBody>
      </p:sp>
      <p:sp>
        <p:nvSpPr>
          <p:cNvPr id="12" name="Content Placeholder 8"/>
          <p:cNvSpPr>
            <a:spLocks noGrp="1"/>
          </p:cNvSpPr>
          <p:nvPr>
            <p:ph idx="1"/>
          </p:nvPr>
        </p:nvSpPr>
        <p:spPr>
          <a:xfrm>
            <a:off x="5664708" y="1825625"/>
            <a:ext cx="2850642" cy="4351338"/>
          </a:xfrm>
        </p:spPr>
        <p:txBody>
          <a:bodyPr>
            <a:normAutofit/>
          </a:bodyPr>
          <a:lstStyle/>
          <a:p>
            <a:pPr marL="0" indent="0">
              <a:buNone/>
            </a:pPr>
            <a:r>
              <a:rPr lang="nl-NL" sz="2000" dirty="0"/>
              <a:t>‘Schuiven’ van de hersenen veroorzaakt vooral voorin en in de slaapkwab grote schade</a:t>
            </a:r>
          </a:p>
          <a:p>
            <a:pPr marL="0" indent="0">
              <a:buNone/>
            </a:pPr>
            <a:endParaRPr lang="nl-NL" sz="2000" dirty="0"/>
          </a:p>
          <a:p>
            <a:pPr marL="0" indent="0">
              <a:buNone/>
            </a:pPr>
            <a:r>
              <a:rPr lang="nl-NL" sz="2000" dirty="0"/>
              <a:t>Bijv. veroorzaakt door ernstig auto-ongeluk</a:t>
            </a:r>
          </a:p>
        </p:txBody>
      </p:sp>
      <p:pic>
        <p:nvPicPr>
          <p:cNvPr id="10" name="Afbeelding 9"/>
          <p:cNvPicPr>
            <a:picLocks noChangeAspect="1"/>
          </p:cNvPicPr>
          <p:nvPr/>
        </p:nvPicPr>
        <p:blipFill>
          <a:blip r:embed="rId3"/>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296425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b="1" dirty="0" smtClean="0"/>
              <a:t>Inhoudsopgave; ter voorbereiding op opdracht in de BPV</a:t>
            </a:r>
            <a:r>
              <a:rPr lang="nl-NL" dirty="0"/>
              <a:t>	</a:t>
            </a:r>
          </a:p>
        </p:txBody>
      </p:sp>
      <p:sp>
        <p:nvSpPr>
          <p:cNvPr id="3" name="Tijdelijke aanduiding voor inhoud 2"/>
          <p:cNvSpPr>
            <a:spLocks noGrp="1"/>
          </p:cNvSpPr>
          <p:nvPr>
            <p:ph idx="1"/>
          </p:nvPr>
        </p:nvSpPr>
        <p:spPr/>
        <p:txBody>
          <a:bodyPr>
            <a:normAutofit/>
          </a:bodyPr>
          <a:lstStyle/>
          <a:p>
            <a:r>
              <a:rPr lang="nl-NL" sz="2400" dirty="0"/>
              <a:t>Korte rondleiding door de hersenen</a:t>
            </a:r>
          </a:p>
          <a:p>
            <a:pPr marL="0" indent="0">
              <a:buNone/>
            </a:pPr>
            <a:endParaRPr lang="nl-NL" sz="2400" dirty="0"/>
          </a:p>
          <a:p>
            <a:r>
              <a:rPr lang="nl-NL" sz="2400" dirty="0"/>
              <a:t>Oorzaken van Niet Aangeboren Hersenletsel</a:t>
            </a:r>
          </a:p>
          <a:p>
            <a:pPr marL="0" indent="0">
              <a:buNone/>
            </a:pPr>
            <a:endParaRPr lang="nl-NL" sz="2400" dirty="0"/>
          </a:p>
          <a:p>
            <a:r>
              <a:rPr lang="nl-NL" sz="2400" dirty="0"/>
              <a:t>Gevolgen van Niet Aangeboren Hersenletsel</a:t>
            </a:r>
          </a:p>
        </p:txBody>
      </p:sp>
      <p:pic>
        <p:nvPicPr>
          <p:cNvPr id="5" name="Afbeelding 4"/>
          <p:cNvPicPr>
            <a:picLocks noChangeAspect="1"/>
          </p:cNvPicPr>
          <p:nvPr/>
        </p:nvPicPr>
        <p:blipFill>
          <a:blip r:embed="rId2"/>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1567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Niet traumatisch hersenletsel</a:t>
            </a:r>
          </a:p>
        </p:txBody>
      </p:sp>
      <p:sp>
        <p:nvSpPr>
          <p:cNvPr id="3" name="Tijdelijke aanduiding voor inhoud 2"/>
          <p:cNvSpPr>
            <a:spLocks noGrp="1"/>
          </p:cNvSpPr>
          <p:nvPr>
            <p:ph idx="1"/>
          </p:nvPr>
        </p:nvSpPr>
        <p:spPr/>
        <p:txBody>
          <a:bodyPr>
            <a:normAutofit/>
          </a:bodyPr>
          <a:lstStyle/>
          <a:p>
            <a:pPr marL="0" indent="0">
              <a:buNone/>
            </a:pPr>
            <a:r>
              <a:rPr lang="nl-NL" sz="2400" dirty="0"/>
              <a:t>Niet traumatisch hersenletsel is altijd van </a:t>
            </a:r>
            <a:r>
              <a:rPr lang="nl-NL" sz="2400" b="1" i="1" dirty="0">
                <a:solidFill>
                  <a:srgbClr val="BB0571"/>
                </a:solidFill>
              </a:rPr>
              <a:t>binnenuit</a:t>
            </a:r>
            <a:r>
              <a:rPr lang="nl-NL" sz="2400" dirty="0"/>
              <a:t> door een proces of aandoening binnen het lichaam.</a:t>
            </a:r>
          </a:p>
          <a:p>
            <a:pPr marL="0" indent="0">
              <a:buNone/>
            </a:pPr>
            <a:endParaRPr lang="nl-NL" sz="2400" dirty="0"/>
          </a:p>
          <a:p>
            <a:pPr marL="0" indent="0">
              <a:buNone/>
            </a:pPr>
            <a:r>
              <a:rPr lang="nl-NL" sz="2400" dirty="0"/>
              <a:t>Mogelijke oorzaken:</a:t>
            </a:r>
          </a:p>
          <a:p>
            <a:r>
              <a:rPr lang="nl-NL" sz="2400" dirty="0"/>
              <a:t>Beroerte (herseninfarct, hersenbloeding</a:t>
            </a:r>
          </a:p>
          <a:p>
            <a:r>
              <a:rPr lang="nl-NL" sz="2400" dirty="0"/>
              <a:t>Infectie (hersenvliesontsteking)</a:t>
            </a:r>
          </a:p>
          <a:p>
            <a:r>
              <a:rPr lang="nl-NL" sz="2400" dirty="0"/>
              <a:t>Tumor/ gezwel</a:t>
            </a:r>
          </a:p>
          <a:p>
            <a:r>
              <a:rPr lang="nl-NL" sz="2400" dirty="0"/>
              <a:t>Zuurstofgebrek (hartstilstand, verdrinking, afsluiting luchtpijp)</a:t>
            </a:r>
          </a:p>
          <a:p>
            <a:r>
              <a:rPr lang="nl-NL" sz="2400" dirty="0"/>
              <a:t>Ziekte van Alzheimer, Korsakov</a:t>
            </a:r>
          </a:p>
          <a:p>
            <a:pPr marL="0" indent="0">
              <a:buNone/>
            </a:pPr>
            <a:endParaRPr lang="nl-NL" sz="2400" dirty="0"/>
          </a:p>
        </p:txBody>
      </p:sp>
      <p:pic>
        <p:nvPicPr>
          <p:cNvPr id="4" name="Afbeelding 3"/>
          <p:cNvPicPr>
            <a:picLocks noChangeAspect="1"/>
          </p:cNvPicPr>
          <p:nvPr/>
        </p:nvPicPr>
        <p:blipFill>
          <a:blip r:embed="rId2"/>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160941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3"/>
          <p:cNvPicPr>
            <a:picLocks noChangeAspect="1"/>
          </p:cNvPicPr>
          <p:nvPr/>
        </p:nvPicPr>
        <p:blipFill>
          <a:blip r:embed="rId2"/>
          <a:stretch>
            <a:fillRect/>
          </a:stretch>
        </p:blipFill>
        <p:spPr>
          <a:xfrm>
            <a:off x="3477007" y="811680"/>
            <a:ext cx="5038344" cy="5234643"/>
          </a:xfrm>
          <a:prstGeom prst="rect">
            <a:avLst/>
          </a:prstGeom>
          <a:effectLst/>
        </p:spPr>
      </p:pic>
      <p:sp>
        <p:nvSpPr>
          <p:cNvPr id="2" name="Titel 1"/>
          <p:cNvSpPr>
            <a:spLocks noGrp="1"/>
          </p:cNvSpPr>
          <p:nvPr>
            <p:ph type="title"/>
          </p:nvPr>
        </p:nvSpPr>
        <p:spPr>
          <a:xfrm>
            <a:off x="486697" y="629267"/>
            <a:ext cx="2750279" cy="1676603"/>
          </a:xfrm>
        </p:spPr>
        <p:txBody>
          <a:bodyPr>
            <a:normAutofit fontScale="90000"/>
          </a:bodyPr>
          <a:lstStyle/>
          <a:p>
            <a:r>
              <a:rPr lang="nl-NL" dirty="0"/>
              <a:t>Niet traumatisch hersenletsel</a:t>
            </a:r>
          </a:p>
        </p:txBody>
      </p:sp>
      <p:sp>
        <p:nvSpPr>
          <p:cNvPr id="9" name="Content Placeholder 8"/>
          <p:cNvSpPr>
            <a:spLocks noGrp="1"/>
          </p:cNvSpPr>
          <p:nvPr>
            <p:ph idx="1"/>
          </p:nvPr>
        </p:nvSpPr>
        <p:spPr>
          <a:xfrm>
            <a:off x="486698" y="2438401"/>
            <a:ext cx="2750278" cy="3785419"/>
          </a:xfrm>
        </p:spPr>
        <p:txBody>
          <a:bodyPr>
            <a:normAutofit/>
          </a:bodyPr>
          <a:lstStyle/>
          <a:p>
            <a:pPr marL="0" indent="0">
              <a:buNone/>
            </a:pPr>
            <a:endParaRPr lang="en-US" sz="2000" dirty="0"/>
          </a:p>
          <a:p>
            <a:pPr marL="0" indent="0">
              <a:buNone/>
            </a:pPr>
            <a:endParaRPr lang="en-US" sz="2000" dirty="0"/>
          </a:p>
          <a:p>
            <a:pPr marL="0" indent="0">
              <a:buNone/>
            </a:pPr>
            <a:r>
              <a:rPr lang="en-US" sz="2000" dirty="0" err="1"/>
              <a:t>Goedaardig</a:t>
            </a:r>
            <a:r>
              <a:rPr lang="en-US" sz="2000" dirty="0"/>
              <a:t> </a:t>
            </a:r>
            <a:r>
              <a:rPr lang="en-US" sz="2000" dirty="0" err="1"/>
              <a:t>hersengezwel</a:t>
            </a:r>
            <a:r>
              <a:rPr lang="en-US" sz="2000" dirty="0"/>
              <a:t> met </a:t>
            </a:r>
            <a:r>
              <a:rPr lang="en-US" sz="2000" dirty="0" err="1"/>
              <a:t>grote</a:t>
            </a:r>
            <a:r>
              <a:rPr lang="en-US" sz="2000" dirty="0"/>
              <a:t> </a:t>
            </a:r>
            <a:r>
              <a:rPr lang="en-US" sz="2000" dirty="0" err="1"/>
              <a:t>schade</a:t>
            </a:r>
            <a:r>
              <a:rPr lang="en-US" sz="2000" dirty="0"/>
              <a:t> </a:t>
            </a:r>
            <a:r>
              <a:rPr lang="en-US" sz="2000" dirty="0" err="1"/>
              <a:t>voor</a:t>
            </a:r>
            <a:r>
              <a:rPr lang="en-US" sz="2000" dirty="0"/>
              <a:t> </a:t>
            </a:r>
            <a:r>
              <a:rPr lang="en-US" sz="2000" dirty="0" err="1"/>
              <a:t>zorgvrager</a:t>
            </a:r>
            <a:endParaRPr lang="en-US" sz="2000" dirty="0"/>
          </a:p>
        </p:txBody>
      </p:sp>
      <p:pic>
        <p:nvPicPr>
          <p:cNvPr id="8" name="Afbeelding 7"/>
          <p:cNvPicPr>
            <a:picLocks noChangeAspect="1"/>
          </p:cNvPicPr>
          <p:nvPr/>
        </p:nvPicPr>
        <p:blipFill>
          <a:blip r:embed="rId3"/>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745332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3124200" y="6513512"/>
            <a:ext cx="3124200" cy="231775"/>
          </a:xfrm>
        </p:spPr>
        <p:txBody>
          <a:bodyPr>
            <a:noAutofit/>
          </a:bodyPr>
          <a:lstStyle/>
          <a:p>
            <a:r>
              <a:rPr lang="nl-NL" sz="1100" dirty="0">
                <a:solidFill>
                  <a:schemeClr val="bg1"/>
                </a:solidFill>
              </a:rPr>
              <a:t>de titel van de dia</a:t>
            </a:r>
          </a:p>
        </p:txBody>
      </p:sp>
      <p:pic>
        <p:nvPicPr>
          <p:cNvPr id="9" name="Afbeelding 8"/>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0" y="1"/>
            <a:ext cx="9093600" cy="4678653"/>
          </a:xfrm>
          <a:prstGeom prst="rect">
            <a:avLst/>
          </a:prstGeom>
        </p:spPr>
      </p:pic>
      <p:sp>
        <p:nvSpPr>
          <p:cNvPr id="10" name="Tekstvak 9"/>
          <p:cNvSpPr txBox="1"/>
          <p:nvPr/>
        </p:nvSpPr>
        <p:spPr>
          <a:xfrm>
            <a:off x="1219200" y="5018018"/>
            <a:ext cx="6324600" cy="1200329"/>
          </a:xfrm>
          <a:prstGeom prst="rect">
            <a:avLst/>
          </a:prstGeom>
          <a:noFill/>
        </p:spPr>
        <p:txBody>
          <a:bodyPr wrap="square" rtlCol="0">
            <a:spAutoFit/>
          </a:bodyPr>
          <a:lstStyle/>
          <a:p>
            <a:pPr algn="ctr"/>
            <a:r>
              <a:rPr lang="nl-NL" sz="2400" dirty="0"/>
              <a:t>Schrik niet: het gaat niet om precieze kennis van de plaats waar het allemaal zit – dit is meer om gewoon eens door te nemen</a:t>
            </a:r>
          </a:p>
        </p:txBody>
      </p:sp>
      <p:pic>
        <p:nvPicPr>
          <p:cNvPr id="8" name="Afbeelding 7"/>
          <p:cNvPicPr>
            <a:picLocks noChangeAspect="1"/>
          </p:cNvPicPr>
          <p:nvPr/>
        </p:nvPicPr>
        <p:blipFill>
          <a:blip r:embed="rId4"/>
          <a:stretch>
            <a:fillRect/>
          </a:stretch>
        </p:blipFill>
        <p:spPr>
          <a:xfrm>
            <a:off x="7009334" y="6116195"/>
            <a:ext cx="2037606" cy="62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Verschijnselen hersenletsel</a:t>
            </a:r>
          </a:p>
        </p:txBody>
      </p:sp>
      <p:sp>
        <p:nvSpPr>
          <p:cNvPr id="3" name="Tijdelijke aanduiding voor inhoud 2"/>
          <p:cNvSpPr>
            <a:spLocks noGrp="1"/>
          </p:cNvSpPr>
          <p:nvPr>
            <p:ph idx="1"/>
          </p:nvPr>
        </p:nvSpPr>
        <p:spPr/>
        <p:txBody>
          <a:bodyPr/>
          <a:lstStyle/>
          <a:p>
            <a:pPr marL="109728" indent="0" fontAlgn="auto">
              <a:spcAft>
                <a:spcPts val="0"/>
              </a:spcAft>
              <a:buFont typeface="Wingdings 3"/>
              <a:buNone/>
              <a:defRPr/>
            </a:pPr>
            <a:r>
              <a:rPr lang="nl-NL" dirty="0">
                <a:latin typeface="Calibri" pitchFamily="34" charset="0"/>
              </a:rPr>
              <a:t>Afhankelijk van:</a:t>
            </a:r>
          </a:p>
          <a:p>
            <a:pPr marL="109728" indent="0" fontAlgn="auto">
              <a:spcAft>
                <a:spcPts val="0"/>
              </a:spcAft>
              <a:buFont typeface="Wingdings 3"/>
              <a:buNone/>
              <a:defRPr/>
            </a:pPr>
            <a:endParaRPr lang="nl-NL" dirty="0">
              <a:latin typeface="Calibri" pitchFamily="34" charset="0"/>
            </a:endParaRPr>
          </a:p>
          <a:p>
            <a:pPr marL="566928" indent="-457200">
              <a:defRPr/>
            </a:pPr>
            <a:r>
              <a:rPr lang="nl-NL" dirty="0">
                <a:latin typeface="Calibri" pitchFamily="34" charset="0"/>
              </a:rPr>
              <a:t>Waar de schade in de hersenen zit</a:t>
            </a:r>
          </a:p>
          <a:p>
            <a:pPr marL="566928" indent="-457200">
              <a:defRPr/>
            </a:pPr>
            <a:r>
              <a:rPr lang="nl-NL" dirty="0">
                <a:latin typeface="Calibri" pitchFamily="34" charset="0"/>
              </a:rPr>
              <a:t>Hoe groot de schade is</a:t>
            </a:r>
          </a:p>
          <a:p>
            <a:pPr marL="0" indent="0">
              <a:buNone/>
            </a:pPr>
            <a:endParaRPr lang="nl-NL" dirty="0"/>
          </a:p>
        </p:txBody>
      </p:sp>
      <p:pic>
        <p:nvPicPr>
          <p:cNvPr id="5" name="Afbeelding 4"/>
          <p:cNvPicPr>
            <a:picLocks noChangeAspect="1"/>
          </p:cNvPicPr>
          <p:nvPr/>
        </p:nvPicPr>
        <p:blipFill>
          <a:blip r:embed="rId2"/>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48473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400" b="1" u="sng" dirty="0" smtClean="0"/>
              <a:t/>
            </a:r>
            <a:br>
              <a:rPr lang="nl-NL" sz="2400" b="1" u="sng" dirty="0" smtClean="0"/>
            </a:br>
            <a:r>
              <a:rPr lang="nl-NL" sz="2400" b="1" u="sng" dirty="0"/>
              <a:t/>
            </a:r>
            <a:br>
              <a:rPr lang="nl-NL" sz="2400" b="1" u="sng" dirty="0"/>
            </a:br>
            <a:r>
              <a:rPr lang="nl-NL" sz="2400" b="1" u="sng" dirty="0" smtClean="0">
                <a:latin typeface="Arial Black" panose="020B0A04020102020204" pitchFamily="34" charset="0"/>
              </a:rPr>
              <a:t/>
            </a:r>
            <a:br>
              <a:rPr lang="nl-NL" sz="2400" b="1" u="sng" dirty="0" smtClean="0">
                <a:latin typeface="Arial Black" panose="020B0A04020102020204" pitchFamily="34" charset="0"/>
              </a:rPr>
            </a:br>
            <a:r>
              <a:rPr lang="nl-NL" sz="2400" b="1" u="sng" dirty="0" smtClean="0">
                <a:latin typeface="Arial Black" panose="020B0A04020102020204" pitchFamily="34" charset="0"/>
              </a:rPr>
              <a:t>Opdracht in je </a:t>
            </a:r>
            <a:r>
              <a:rPr lang="nl-NL" sz="2400" b="1" u="sng" dirty="0" err="1" smtClean="0">
                <a:latin typeface="Arial Black" panose="020B0A04020102020204" pitchFamily="34" charset="0"/>
              </a:rPr>
              <a:t>bpv</a:t>
            </a:r>
            <a:r>
              <a:rPr lang="nl-NL" sz="2400" b="1" u="sng" dirty="0" smtClean="0">
                <a:latin typeface="Arial Black" panose="020B0A04020102020204" pitchFamily="34" charset="0"/>
              </a:rPr>
              <a:t>                                    </a:t>
            </a:r>
            <a:endParaRPr lang="nl-NL" sz="2400" b="1" u="sng" dirty="0">
              <a:latin typeface="Arial Black" panose="020B0A04020102020204" pitchFamily="34" charset="0"/>
            </a:endParaRPr>
          </a:p>
        </p:txBody>
      </p:sp>
      <p:sp>
        <p:nvSpPr>
          <p:cNvPr id="3" name="Tijdelijke aanduiding voor inhoud 2"/>
          <p:cNvSpPr>
            <a:spLocks noGrp="1"/>
          </p:cNvSpPr>
          <p:nvPr>
            <p:ph idx="1"/>
          </p:nvPr>
        </p:nvSpPr>
        <p:spPr/>
        <p:txBody>
          <a:bodyPr>
            <a:normAutofit/>
          </a:bodyPr>
          <a:lstStyle/>
          <a:p>
            <a:pPr marL="0" indent="0">
              <a:buNone/>
            </a:pPr>
            <a:r>
              <a:rPr lang="nl-NL" sz="1800" dirty="0"/>
              <a:t>Maak vanuit de inventarisatie die je gemaakt hebt vanuit je beroepspraktijk een indeling in de symptomen:</a:t>
            </a:r>
          </a:p>
          <a:p>
            <a:pPr marL="0" indent="0">
              <a:buNone/>
            </a:pPr>
            <a:endParaRPr lang="nl-NL" sz="1800" dirty="0"/>
          </a:p>
          <a:p>
            <a:r>
              <a:rPr lang="nl-NL" sz="1800" dirty="0"/>
              <a:t>Motorische symptomen</a:t>
            </a:r>
          </a:p>
          <a:p>
            <a:r>
              <a:rPr lang="nl-NL" sz="1800" dirty="0"/>
              <a:t>Cognitieve symptomen</a:t>
            </a:r>
          </a:p>
          <a:p>
            <a:r>
              <a:rPr lang="nl-NL" sz="1800" dirty="0"/>
              <a:t>Gedragssymptomen </a:t>
            </a:r>
            <a:endParaRPr lang="nl-NL" sz="1800" dirty="0" smtClean="0"/>
          </a:p>
          <a:p>
            <a:endParaRPr lang="nl-NL" sz="1600" dirty="0"/>
          </a:p>
          <a:p>
            <a:r>
              <a:rPr lang="nl-NL" sz="1600" b="1" dirty="0" smtClean="0"/>
              <a:t>Doorsturen document vanuit reader</a:t>
            </a:r>
          </a:p>
          <a:p>
            <a:endParaRPr lang="nl-NL" sz="1600" b="1" dirty="0"/>
          </a:p>
          <a:p>
            <a:pPr marL="0" indent="0">
              <a:buNone/>
            </a:pPr>
            <a:r>
              <a:rPr lang="nl-NL" sz="2000" b="1" dirty="0" smtClean="0">
                <a:latin typeface="Arial Black" panose="020B0A04020102020204" pitchFamily="34" charset="0"/>
              </a:rPr>
              <a:t>Opdracht in de les;  </a:t>
            </a:r>
            <a:r>
              <a:rPr lang="nl-NL" sz="2000" dirty="0" smtClean="0"/>
              <a:t>plaats de juiste aandoening op de juiste plek van de hersenen</a:t>
            </a:r>
            <a:endParaRPr lang="nl-NL" sz="2000" dirty="0"/>
          </a:p>
        </p:txBody>
      </p:sp>
      <p:pic>
        <p:nvPicPr>
          <p:cNvPr id="5" name="Afbeelding 4"/>
          <p:cNvPicPr>
            <a:picLocks noChangeAspect="1"/>
          </p:cNvPicPr>
          <p:nvPr/>
        </p:nvPicPr>
        <p:blipFill>
          <a:blip r:embed="rId2"/>
          <a:stretch>
            <a:fillRect/>
          </a:stretch>
        </p:blipFill>
        <p:spPr>
          <a:xfrm>
            <a:off x="7009334" y="6116195"/>
            <a:ext cx="2037606" cy="622925"/>
          </a:xfrm>
          <a:prstGeom prst="rect">
            <a:avLst/>
          </a:prstGeom>
        </p:spPr>
      </p:pic>
      <p:pic>
        <p:nvPicPr>
          <p:cNvPr id="4" name="Afbeelding 3"/>
          <p:cNvPicPr>
            <a:picLocks noChangeAspect="1"/>
          </p:cNvPicPr>
          <p:nvPr/>
        </p:nvPicPr>
        <p:blipFill>
          <a:blip r:embed="rId3"/>
          <a:stretch>
            <a:fillRect/>
          </a:stretch>
        </p:blipFill>
        <p:spPr>
          <a:xfrm>
            <a:off x="4644008" y="2798542"/>
            <a:ext cx="2856929" cy="1926602"/>
          </a:xfrm>
          <a:prstGeom prst="rect">
            <a:avLst/>
          </a:prstGeom>
        </p:spPr>
      </p:pic>
    </p:spTree>
    <p:extLst>
      <p:ext uri="{BB962C8B-B14F-4D97-AF65-F5344CB8AC3E}">
        <p14:creationId xmlns:p14="http://schemas.microsoft.com/office/powerpoint/2010/main" val="1519826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Welke hersengebieden heb jij het </a:t>
            </a:r>
            <a:r>
              <a:rPr lang="nl-NL" smtClean="0"/>
              <a:t>sterkste ontwikkeld?</a:t>
            </a:r>
            <a:endParaRPr lang="nl-NL" dirty="0"/>
          </a:p>
        </p:txBody>
      </p:sp>
      <p:sp>
        <p:nvSpPr>
          <p:cNvPr id="3" name="Tijdelijke aanduiding voor inhoud 2"/>
          <p:cNvSpPr>
            <a:spLocks noGrp="1"/>
          </p:cNvSpPr>
          <p:nvPr>
            <p:ph idx="1"/>
          </p:nvPr>
        </p:nvSpPr>
        <p:spPr/>
        <p:txBody>
          <a:bodyPr/>
          <a:lstStyle/>
          <a:p>
            <a:pPr marL="0" indent="0">
              <a:buNone/>
            </a:pPr>
            <a:r>
              <a:rPr lang="nl-NL" dirty="0">
                <a:hlinkClick r:id="rId2"/>
              </a:rPr>
              <a:t>http://www.activeerjehersenen.nl</a:t>
            </a:r>
            <a:r>
              <a:rPr lang="nl-NL" dirty="0" smtClean="0">
                <a:hlinkClick r:id="rId2"/>
              </a:rPr>
              <a:t>/</a:t>
            </a:r>
            <a:endParaRPr lang="nl-NL" dirty="0" smtClean="0"/>
          </a:p>
          <a:p>
            <a:pPr marL="0" indent="0">
              <a:buNone/>
            </a:pPr>
            <a:endParaRPr lang="nl-NL" dirty="0"/>
          </a:p>
        </p:txBody>
      </p:sp>
    </p:spTree>
    <p:extLst>
      <p:ext uri="{BB962C8B-B14F-4D97-AF65-F5344CB8AC3E}">
        <p14:creationId xmlns:p14="http://schemas.microsoft.com/office/powerpoint/2010/main" val="3742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centrale zenuwstelsel"/>
          <p:cNvPicPr>
            <a:picLocks noChangeAspect="1" noChangeArrowheads="1"/>
          </p:cNvPicPr>
          <p:nvPr/>
        </p:nvPicPr>
        <p:blipFill rotWithShape="1">
          <a:blip r:embed="rId2">
            <a:extLst>
              <a:ext uri="{28A0092B-C50C-407E-A947-70E740481C1C}">
                <a14:useLocalDpi xmlns:a14="http://schemas.microsoft.com/office/drawing/2010/main" val="0"/>
              </a:ext>
            </a:extLst>
          </a:blip>
          <a:srcRect l="-2759" r="-1"/>
          <a:stretch/>
        </p:blipFill>
        <p:spPr bwMode="auto">
          <a:xfrm>
            <a:off x="628650" y="1904281"/>
            <a:ext cx="4727228" cy="309633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628650" y="365126"/>
            <a:ext cx="7886700" cy="1325563"/>
          </a:xfrm>
        </p:spPr>
        <p:txBody>
          <a:bodyPr>
            <a:normAutofit/>
          </a:bodyPr>
          <a:lstStyle/>
          <a:p>
            <a:r>
              <a:rPr lang="nl-NL" dirty="0"/>
              <a:t>Hersenen in het kort</a:t>
            </a:r>
          </a:p>
        </p:txBody>
      </p:sp>
      <p:sp>
        <p:nvSpPr>
          <p:cNvPr id="3" name="Tijdelijke aanduiding voor inhoud 2"/>
          <p:cNvSpPr>
            <a:spLocks noGrp="1"/>
          </p:cNvSpPr>
          <p:nvPr>
            <p:ph idx="1"/>
          </p:nvPr>
        </p:nvSpPr>
        <p:spPr>
          <a:xfrm>
            <a:off x="5664708" y="1825625"/>
            <a:ext cx="2850642" cy="4351338"/>
          </a:xfrm>
        </p:spPr>
        <p:txBody>
          <a:bodyPr>
            <a:normAutofit/>
          </a:bodyPr>
          <a:lstStyle/>
          <a:p>
            <a:r>
              <a:rPr lang="nl-NL" sz="2000" dirty="0"/>
              <a:t>De hersenen worden ook wel </a:t>
            </a:r>
            <a:r>
              <a:rPr lang="nl-NL" sz="2000" b="1" i="1" dirty="0" err="1">
                <a:solidFill>
                  <a:srgbClr val="BB0571"/>
                </a:solidFill>
              </a:rPr>
              <a:t>encephalon</a:t>
            </a:r>
            <a:r>
              <a:rPr lang="nl-NL" sz="2000" dirty="0"/>
              <a:t> of </a:t>
            </a:r>
            <a:r>
              <a:rPr lang="nl-NL" sz="2000" b="1" i="1" dirty="0">
                <a:solidFill>
                  <a:srgbClr val="BB0571"/>
                </a:solidFill>
              </a:rPr>
              <a:t>brein</a:t>
            </a:r>
            <a:r>
              <a:rPr lang="nl-NL" sz="2000" dirty="0"/>
              <a:t> genoemd</a:t>
            </a:r>
          </a:p>
          <a:p>
            <a:pPr marL="0" indent="0">
              <a:buNone/>
            </a:pPr>
            <a:endParaRPr lang="nl-NL" sz="2000" dirty="0"/>
          </a:p>
          <a:p>
            <a:r>
              <a:rPr lang="nl-NL" sz="2000" dirty="0"/>
              <a:t>Ze vormen het deel van het </a:t>
            </a:r>
            <a:r>
              <a:rPr lang="nl-NL" sz="2000" b="1" dirty="0">
                <a:solidFill>
                  <a:srgbClr val="BB0571"/>
                </a:solidFill>
              </a:rPr>
              <a:t>centrale zenuwstelsel </a:t>
            </a:r>
            <a:r>
              <a:rPr lang="nl-NL" sz="2000" dirty="0"/>
              <a:t>dat binnen de beschermende schedel ligt. </a:t>
            </a:r>
          </a:p>
        </p:txBody>
      </p:sp>
      <p:pic>
        <p:nvPicPr>
          <p:cNvPr id="6" name="Afbeelding 5"/>
          <p:cNvPicPr>
            <a:picLocks noChangeAspect="1"/>
          </p:cNvPicPr>
          <p:nvPr/>
        </p:nvPicPr>
        <p:blipFill>
          <a:blip r:embed="rId3"/>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166644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cs typeface="Calibri" pitchFamily="34" charset="0"/>
              </a:rPr>
              <a:t>Hersenen</a:t>
            </a:r>
            <a:r>
              <a:rPr lang="nl-NL" dirty="0">
                <a:latin typeface="Calibri" panose="020F0502020204030204" pitchFamily="34" charset="0"/>
                <a:cs typeface="Calibri" pitchFamily="34" charset="0"/>
              </a:rPr>
              <a:t> </a:t>
            </a:r>
          </a:p>
        </p:txBody>
      </p:sp>
      <p:sp>
        <p:nvSpPr>
          <p:cNvPr id="3" name="Content Placeholder 2"/>
          <p:cNvSpPr>
            <a:spLocks noGrp="1"/>
          </p:cNvSpPr>
          <p:nvPr>
            <p:ph idx="1"/>
          </p:nvPr>
        </p:nvSpPr>
        <p:spPr/>
        <p:txBody>
          <a:bodyPr/>
          <a:lstStyle/>
          <a:p>
            <a:r>
              <a:rPr lang="nl-NL" dirty="0">
                <a:latin typeface="Calibri" pitchFamily="34" charset="0"/>
                <a:cs typeface="Calibri" pitchFamily="34" charset="0"/>
              </a:rPr>
              <a:t>Grote hersenen</a:t>
            </a:r>
          </a:p>
          <a:p>
            <a:endParaRPr lang="nl-NL" dirty="0">
              <a:latin typeface="Calibri" pitchFamily="34" charset="0"/>
              <a:cs typeface="Calibri" pitchFamily="34" charset="0"/>
            </a:endParaRPr>
          </a:p>
          <a:p>
            <a:endParaRPr lang="nl-NL" dirty="0">
              <a:latin typeface="Calibri" pitchFamily="34" charset="0"/>
              <a:cs typeface="Calibri" pitchFamily="34" charset="0"/>
            </a:endParaRPr>
          </a:p>
          <a:p>
            <a:r>
              <a:rPr lang="nl-NL" dirty="0">
                <a:latin typeface="Calibri" pitchFamily="34" charset="0"/>
                <a:cs typeface="Calibri" pitchFamily="34" charset="0"/>
              </a:rPr>
              <a:t>Kleine hersenen</a:t>
            </a:r>
          </a:p>
          <a:p>
            <a:endParaRPr lang="nl-NL" dirty="0">
              <a:latin typeface="Calibri" pitchFamily="34" charset="0"/>
              <a:cs typeface="Calibri" pitchFamily="34" charset="0"/>
            </a:endParaRPr>
          </a:p>
          <a:p>
            <a:endParaRPr lang="nl-NL" dirty="0">
              <a:latin typeface="Calibri" pitchFamily="34" charset="0"/>
              <a:cs typeface="Calibri" pitchFamily="34" charset="0"/>
            </a:endParaRPr>
          </a:p>
          <a:p>
            <a:r>
              <a:rPr lang="nl-NL" dirty="0">
                <a:latin typeface="Calibri" pitchFamily="34" charset="0"/>
                <a:cs typeface="Calibri" pitchFamily="34" charset="0"/>
              </a:rPr>
              <a:t>Hersenstam</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146365" y="1907282"/>
            <a:ext cx="32004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563888" y="2098969"/>
            <a:ext cx="2520280" cy="648072"/>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563888" y="3573016"/>
            <a:ext cx="3895058" cy="1440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111771" y="3862766"/>
            <a:ext cx="3816424" cy="985884"/>
          </a:xfrm>
          <a:prstGeom prst="line">
            <a:avLst/>
          </a:prstGeom>
        </p:spPr>
        <p:style>
          <a:lnRef idx="1">
            <a:schemeClr val="dk1"/>
          </a:lnRef>
          <a:fillRef idx="0">
            <a:schemeClr val="dk1"/>
          </a:fillRef>
          <a:effectRef idx="0">
            <a:schemeClr val="dk1"/>
          </a:effectRef>
          <a:fontRef idx="minor">
            <a:schemeClr val="tx1"/>
          </a:fontRef>
        </p:style>
      </p:cxnSp>
      <p:pic>
        <p:nvPicPr>
          <p:cNvPr id="11" name="Afbeelding 10"/>
          <p:cNvPicPr>
            <a:picLocks noChangeAspect="1"/>
          </p:cNvPicPr>
          <p:nvPr/>
        </p:nvPicPr>
        <p:blipFill>
          <a:blip r:embed="rId4"/>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359832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hersenen</a:t>
            </a:r>
          </a:p>
        </p:txBody>
      </p:sp>
      <p:sp>
        <p:nvSpPr>
          <p:cNvPr id="3" name="Tijdelijke aanduiding voor inhoud 2"/>
          <p:cNvSpPr>
            <a:spLocks noGrp="1"/>
          </p:cNvSpPr>
          <p:nvPr>
            <p:ph idx="1"/>
          </p:nvPr>
        </p:nvSpPr>
        <p:spPr/>
        <p:txBody>
          <a:bodyPr>
            <a:normAutofit/>
          </a:bodyPr>
          <a:lstStyle/>
          <a:p>
            <a:r>
              <a:rPr lang="nl-NL" sz="2400" dirty="0"/>
              <a:t>De kleine hersenen worden ook wel </a:t>
            </a:r>
            <a:r>
              <a:rPr lang="nl-NL" sz="2400" b="1" i="1" dirty="0">
                <a:solidFill>
                  <a:srgbClr val="BB0571"/>
                </a:solidFill>
              </a:rPr>
              <a:t>cerebellum</a:t>
            </a:r>
            <a:r>
              <a:rPr lang="nl-NL" sz="2400" dirty="0"/>
              <a:t> genoemd.</a:t>
            </a:r>
          </a:p>
          <a:p>
            <a:pPr marL="0" indent="0">
              <a:buNone/>
            </a:pPr>
            <a:endParaRPr lang="nl-NL" sz="2400" dirty="0"/>
          </a:p>
          <a:p>
            <a:r>
              <a:rPr lang="nl-NL" sz="2400" dirty="0"/>
              <a:t>Door een beschadiging van de kleine hersenen worden bewegingen veel minder gecoördineerd, de persoon lijkt wel dronken.</a:t>
            </a:r>
          </a:p>
          <a:p>
            <a:pPr marL="0" indent="0">
              <a:buNone/>
            </a:pPr>
            <a:endParaRPr lang="nl-NL" sz="2400" dirty="0"/>
          </a:p>
          <a:p>
            <a:r>
              <a:rPr lang="nl-NL" sz="2400" dirty="0"/>
              <a:t>Ze zijn ook betrokken bij </a:t>
            </a:r>
            <a:r>
              <a:rPr lang="nl-NL" sz="2400" b="1" i="1" dirty="0">
                <a:solidFill>
                  <a:srgbClr val="BB0571"/>
                </a:solidFill>
              </a:rPr>
              <a:t>impliciet leren</a:t>
            </a:r>
            <a:r>
              <a:rPr lang="nl-NL" sz="2400" dirty="0"/>
              <a:t>, vormen van leren die buiten het bewustzijn omgaan, maar die wel merkbaar zijn in gedrag (bijv. leren hoe je de arm moet bewegen bij tennis)</a:t>
            </a:r>
          </a:p>
        </p:txBody>
      </p:sp>
      <p:pic>
        <p:nvPicPr>
          <p:cNvPr id="4" name="Afbeelding 3"/>
          <p:cNvPicPr>
            <a:picLocks noChangeAspect="1"/>
          </p:cNvPicPr>
          <p:nvPr/>
        </p:nvPicPr>
        <p:blipFill>
          <a:blip r:embed="rId2"/>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90572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hersenstam"/>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23528" y="1904281"/>
            <a:ext cx="4727228" cy="354542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628650" y="365126"/>
            <a:ext cx="7886700" cy="1325563"/>
          </a:xfrm>
        </p:spPr>
        <p:txBody>
          <a:bodyPr>
            <a:normAutofit/>
          </a:bodyPr>
          <a:lstStyle/>
          <a:p>
            <a:r>
              <a:rPr lang="nl-NL" dirty="0"/>
              <a:t>Hersenstam</a:t>
            </a:r>
          </a:p>
        </p:txBody>
      </p:sp>
      <p:sp>
        <p:nvSpPr>
          <p:cNvPr id="3" name="Tijdelijke aanduiding voor inhoud 2"/>
          <p:cNvSpPr>
            <a:spLocks noGrp="1"/>
          </p:cNvSpPr>
          <p:nvPr>
            <p:ph idx="1"/>
          </p:nvPr>
        </p:nvSpPr>
        <p:spPr>
          <a:xfrm>
            <a:off x="5664708" y="2636911"/>
            <a:ext cx="2850642" cy="3540051"/>
          </a:xfrm>
        </p:spPr>
        <p:txBody>
          <a:bodyPr>
            <a:normAutofit/>
          </a:bodyPr>
          <a:lstStyle/>
          <a:p>
            <a:pPr marL="0" indent="0">
              <a:buNone/>
            </a:pPr>
            <a:r>
              <a:rPr lang="nl-NL" sz="2400" dirty="0"/>
              <a:t>De hersenstam vormt de verbinding tussen de grote hersenen, het ruggenmerg en de kleine hersenen.</a:t>
            </a:r>
          </a:p>
        </p:txBody>
      </p:sp>
      <p:pic>
        <p:nvPicPr>
          <p:cNvPr id="5" name="Afbeelding 4"/>
          <p:cNvPicPr>
            <a:picLocks noChangeAspect="1"/>
          </p:cNvPicPr>
          <p:nvPr/>
        </p:nvPicPr>
        <p:blipFill>
          <a:blip r:embed="rId3"/>
          <a:stretch>
            <a:fillRect/>
          </a:stretch>
        </p:blipFill>
        <p:spPr>
          <a:xfrm>
            <a:off x="7009334" y="6116195"/>
            <a:ext cx="2037606" cy="622925"/>
          </a:xfrm>
          <a:prstGeom prst="rect">
            <a:avLst/>
          </a:prstGeom>
        </p:spPr>
      </p:pic>
    </p:spTree>
    <p:extLst>
      <p:ext uri="{BB962C8B-B14F-4D97-AF65-F5344CB8AC3E}">
        <p14:creationId xmlns:p14="http://schemas.microsoft.com/office/powerpoint/2010/main" val="86947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descr="uFG15_08a.jpg"/>
          <p:cNvPicPr>
            <a:picLocks noChangeAspect="1"/>
          </p:cNvPicPr>
          <p:nvPr/>
        </p:nvPicPr>
        <p:blipFill rotWithShape="1">
          <a:blip r:embed="rId2"/>
          <a:srcRect l="2401" r="11778"/>
          <a:stretch/>
        </p:blipFill>
        <p:spPr bwMode="auto">
          <a:xfrm>
            <a:off x="4716016" y="10"/>
            <a:ext cx="4427984" cy="6857990"/>
          </a:xfrm>
          <a:prstGeom prst="rect">
            <a:avLst/>
          </a:prstGeom>
          <a:noFill/>
          <a:effectLst/>
        </p:spPr>
      </p:pic>
      <p:sp>
        <p:nvSpPr>
          <p:cNvPr id="2" name="Titel 1"/>
          <p:cNvSpPr>
            <a:spLocks noGrp="1"/>
          </p:cNvSpPr>
          <p:nvPr>
            <p:ph type="title"/>
          </p:nvPr>
        </p:nvSpPr>
        <p:spPr>
          <a:xfrm>
            <a:off x="486697" y="629267"/>
            <a:ext cx="3761223" cy="1676603"/>
          </a:xfrm>
        </p:spPr>
        <p:txBody>
          <a:bodyPr>
            <a:normAutofit/>
          </a:bodyPr>
          <a:lstStyle/>
          <a:p>
            <a:r>
              <a:rPr lang="nl-NL" dirty="0"/>
              <a:t>Grote hersenen</a:t>
            </a:r>
          </a:p>
        </p:txBody>
      </p:sp>
      <p:sp>
        <p:nvSpPr>
          <p:cNvPr id="3" name="Tijdelijke aanduiding voor inhoud 2"/>
          <p:cNvSpPr>
            <a:spLocks noGrp="1"/>
          </p:cNvSpPr>
          <p:nvPr>
            <p:ph idx="1"/>
          </p:nvPr>
        </p:nvSpPr>
        <p:spPr>
          <a:xfrm>
            <a:off x="486698" y="2438401"/>
            <a:ext cx="3941286" cy="3785419"/>
          </a:xfrm>
        </p:spPr>
        <p:txBody>
          <a:bodyPr>
            <a:normAutofit/>
          </a:bodyPr>
          <a:lstStyle/>
          <a:p>
            <a:pPr>
              <a:lnSpc>
                <a:spcPct val="70000"/>
              </a:lnSpc>
            </a:pPr>
            <a:r>
              <a:rPr lang="nl-NL" sz="2200" dirty="0"/>
              <a:t>De grote hersenen zijn verdeeld in twee helften, </a:t>
            </a:r>
            <a:r>
              <a:rPr lang="nl-NL" sz="2200" b="1" i="1" dirty="0">
                <a:solidFill>
                  <a:srgbClr val="BB0571"/>
                </a:solidFill>
              </a:rPr>
              <a:t>hemisferen</a:t>
            </a:r>
            <a:r>
              <a:rPr lang="nl-NL" sz="2200" dirty="0"/>
              <a:t> genoemd. </a:t>
            </a:r>
          </a:p>
          <a:p>
            <a:pPr>
              <a:lnSpc>
                <a:spcPct val="70000"/>
              </a:lnSpc>
            </a:pPr>
            <a:r>
              <a:rPr lang="nl-NL" sz="2200" dirty="0"/>
              <a:t>Deze linker- en rechterhelft worden met elkaar verbonden door de hersenbalk. Dankzij deze verbinding kunnen de twee helften met elkaar communiceren en staat informatie uit de ene hersenhelft dus voortdurend ter beschikking aan de andere hersenhelft.</a:t>
            </a:r>
          </a:p>
        </p:txBody>
      </p:sp>
    </p:spTree>
    <p:extLst>
      <p:ext uri="{BB962C8B-B14F-4D97-AF65-F5344CB8AC3E}">
        <p14:creationId xmlns:p14="http://schemas.microsoft.com/office/powerpoint/2010/main" val="240887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descr="Afbeeldingsresultaat voor linker en rechter hersenhel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7" y="1412777"/>
            <a:ext cx="4779416" cy="386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25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De rechter hersenhelft denk in beelden, deze hersenhelft “voelt en weet”, terwijl de linker hersenhelft “denkt” en theoretiseert.</a:t>
            </a:r>
          </a:p>
        </p:txBody>
      </p:sp>
    </p:spTree>
    <p:extLst>
      <p:ext uri="{BB962C8B-B14F-4D97-AF65-F5344CB8AC3E}">
        <p14:creationId xmlns:p14="http://schemas.microsoft.com/office/powerpoint/2010/main" val="661642836"/>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TotalTime>
  <Words>904</Words>
  <Application>Microsoft Office PowerPoint</Application>
  <PresentationFormat>Diavoorstelling (4:3)</PresentationFormat>
  <Paragraphs>168</Paragraphs>
  <Slides>25</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Arial Black</vt:lpstr>
      <vt:lpstr>Calibri</vt:lpstr>
      <vt:lpstr>Calibri Light</vt:lpstr>
      <vt:lpstr>Wingdings 3</vt:lpstr>
      <vt:lpstr>Office Theme</vt:lpstr>
      <vt:lpstr>PowerPoint-presentatie</vt:lpstr>
      <vt:lpstr>Inhoudsopgave; ter voorbereiding op opdracht in de BPV </vt:lpstr>
      <vt:lpstr>Hersenen in het kort</vt:lpstr>
      <vt:lpstr>Hersenen </vt:lpstr>
      <vt:lpstr>Kleine hersenen</vt:lpstr>
      <vt:lpstr>Hersenstam</vt:lpstr>
      <vt:lpstr>Grote hersenen</vt:lpstr>
      <vt:lpstr>PowerPoint-presentatie</vt:lpstr>
      <vt:lpstr>PowerPoint-presentatie</vt:lpstr>
      <vt:lpstr>rechts</vt:lpstr>
      <vt:lpstr>links</vt:lpstr>
      <vt:lpstr>Zelf ervaren</vt:lpstr>
      <vt:lpstr>Nog 1 0efening</vt:lpstr>
      <vt:lpstr>Verschillende hersendelen</vt:lpstr>
      <vt:lpstr>Functies hersendelen</vt:lpstr>
      <vt:lpstr>Betekenis NAH</vt:lpstr>
      <vt:lpstr>Oorzaken hersenletsel</vt:lpstr>
      <vt:lpstr>Traumatisch hersenletsel</vt:lpstr>
      <vt:lpstr>Traumatisch hersenletsel</vt:lpstr>
      <vt:lpstr>Niet traumatisch hersenletsel</vt:lpstr>
      <vt:lpstr>Niet traumatisch hersenletsel</vt:lpstr>
      <vt:lpstr>de titel van de dia</vt:lpstr>
      <vt:lpstr>Verschijnselen hersenletsel</vt:lpstr>
      <vt:lpstr>   Opdracht in je bpv                                    </vt:lpstr>
      <vt:lpstr>Welke hersengebieden heb jij het sterkste ontwikkeld?</vt:lpstr>
    </vt:vector>
  </TitlesOfParts>
  <Manager/>
  <Company>UZa GZa MBO Utrecht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subject/>
  <dc:creator>Paul Bocken</dc:creator>
  <cp:keywords/>
  <dc:description/>
  <cp:lastModifiedBy>Cindy (C.V.A.I.) van der Meijs</cp:lastModifiedBy>
  <cp:revision>46</cp:revision>
  <cp:lastPrinted>2016-01-26T11:18:18Z</cp:lastPrinted>
  <dcterms:created xsi:type="dcterms:W3CDTF">2013-04-07T21:27:29Z</dcterms:created>
  <dcterms:modified xsi:type="dcterms:W3CDTF">2020-02-20T11:53:58Z</dcterms:modified>
  <cp:category/>
</cp:coreProperties>
</file>